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ree Serif" panose="02000503040000020004" pitchFamily="2" charset="77"/>
      <p:regular r:id="rId18"/>
    </p:embeddedFont>
    <p:embeddedFont>
      <p:font typeface="Questrial" pitchFamily="2" charset="77"/>
      <p:regular r:id="rId19"/>
    </p:embeddedFont>
    <p:embeddedFont>
      <p:font typeface="Roboto" panose="02000000000000000000" pitchFamily="2" charset="0"/>
      <p:regular r:id="rId20"/>
      <p:bold r:id="rId21"/>
      <p:italic r:id="rId22"/>
    </p:embeddedFont>
    <p:embeddedFont>
      <p:font typeface="Roboto Bold" panose="02000000000000000000" pitchFamily="2" charset="0"/>
      <p:regular r:id="rId23"/>
      <p:bold r:id="rId24"/>
    </p:embeddedFont>
    <p:embeddedFont>
      <p:font typeface="Simonetta" panose="02000504070000020003" pitchFamily="2" charset="0"/>
      <p:regular r:id="rId25"/>
    </p:embeddedFont>
    <p:embeddedFont>
      <p:font typeface="Simonetta Bold" panose="02000A04070000020003" pitchFamily="2" charset="0"/>
      <p:regular r:id="rId26"/>
      <p:bold r:id="rId27"/>
    </p:embeddedFont>
    <p:embeddedFont>
      <p:font typeface="Simonetta Bold Italics" panose="02000A04070000090003" pitchFamily="2" charset="0"/>
      <p:regular r:id="rId28"/>
      <p:bold r:id="rId29"/>
      <p:italic r:id="rId30"/>
      <p:boldItalic r:id="rId31"/>
    </p:embeddedFont>
    <p:embeddedFont>
      <p:font typeface="Simonetta Italics" panose="02000504070000090003" pitchFamily="2" charset="0"/>
      <p:regular r:id="rId32"/>
      <p:italic r:id="rId33"/>
    </p:embeddedFont>
    <p:embeddedFont>
      <p:font typeface="TAN Pearl" pitchFamily="2" charset="77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99" autoAdjust="0"/>
  </p:normalViewPr>
  <p:slideViewPr>
    <p:cSldViewPr>
      <p:cViewPr varScale="1">
        <p:scale>
          <a:sx n="66" d="100"/>
          <a:sy n="66" d="100"/>
        </p:scale>
        <p:origin x="9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TextBox 3"/>
          <p:cNvSpPr txBox="1"/>
          <p:nvPr/>
        </p:nvSpPr>
        <p:spPr>
          <a:xfrm>
            <a:off x="3651911" y="1666294"/>
            <a:ext cx="10984178" cy="405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0"/>
              </a:lnSpc>
            </a:pPr>
            <a:r>
              <a:rPr lang="en-US" sz="8800" spc="-457" dirty="0" err="1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Transfusão</a:t>
            </a:r>
            <a:r>
              <a:rPr lang="en-US" sz="8800" spc="-457" dirty="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 de </a:t>
            </a:r>
            <a:r>
              <a:rPr lang="en-US" sz="8800" spc="-457" dirty="0" err="1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Componentes</a:t>
            </a:r>
            <a:r>
              <a:rPr lang="en-US" sz="8800" spc="-457" dirty="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 </a:t>
            </a:r>
            <a:r>
              <a:rPr lang="en-US" sz="8800" spc="-457" dirty="0" err="1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Sanguíneos</a:t>
            </a:r>
            <a:r>
              <a:rPr lang="en-US" sz="8800" spc="-457" dirty="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</a:t>
            </a:r>
          </a:p>
          <a:p>
            <a:pPr marL="0" lvl="0" indent="0" algn="ctr">
              <a:lnSpc>
                <a:spcPts val="10580"/>
              </a:lnSpc>
            </a:pPr>
            <a:r>
              <a:rPr lang="en-US" sz="8800" spc="-457" dirty="0" err="1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Recomendações</a:t>
            </a:r>
            <a:endParaRPr lang="en-US" sz="8800" spc="-457" dirty="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9144000" y="5939098"/>
            <a:ext cx="0" cy="1506819"/>
          </a:xfrm>
          <a:prstGeom prst="line">
            <a:avLst/>
          </a:prstGeom>
          <a:ln w="38100" cap="flat">
            <a:solidFill>
              <a:srgbClr val="C8A69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 rot="-8488243">
            <a:off x="-3561906" y="6980299"/>
            <a:ext cx="8386082" cy="7120546"/>
          </a:xfrm>
          <a:custGeom>
            <a:avLst/>
            <a:gdLst/>
            <a:ahLst/>
            <a:cxnLst/>
            <a:rect l="l" t="t" r="r" b="b"/>
            <a:pathLst>
              <a:path w="8386082" h="7120546">
                <a:moveTo>
                  <a:pt x="0" y="0"/>
                </a:moveTo>
                <a:lnTo>
                  <a:pt x="8386082" y="0"/>
                </a:lnTo>
                <a:lnTo>
                  <a:pt x="8386082" y="7120546"/>
                </a:lnTo>
                <a:lnTo>
                  <a:pt x="0" y="7120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Freeform 6"/>
          <p:cNvSpPr/>
          <p:nvPr/>
        </p:nvSpPr>
        <p:spPr>
          <a:xfrm rot="-3724800">
            <a:off x="13348636" y="-5211263"/>
            <a:ext cx="10575773" cy="8979793"/>
          </a:xfrm>
          <a:custGeom>
            <a:avLst/>
            <a:gdLst/>
            <a:ahLst/>
            <a:cxnLst/>
            <a:rect l="l" t="t" r="r" b="b"/>
            <a:pathLst>
              <a:path w="10575773" h="8979793">
                <a:moveTo>
                  <a:pt x="0" y="0"/>
                </a:moveTo>
                <a:lnTo>
                  <a:pt x="10575773" y="0"/>
                </a:lnTo>
                <a:lnTo>
                  <a:pt x="10575773" y="8979793"/>
                </a:lnTo>
                <a:lnTo>
                  <a:pt x="0" y="8979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7" name="Freeform 7"/>
          <p:cNvSpPr/>
          <p:nvPr/>
        </p:nvSpPr>
        <p:spPr>
          <a:xfrm rot="-1310947">
            <a:off x="-1809711" y="6153034"/>
            <a:ext cx="5800742" cy="7578166"/>
          </a:xfrm>
          <a:custGeom>
            <a:avLst/>
            <a:gdLst/>
            <a:ahLst/>
            <a:cxnLst/>
            <a:rect l="l" t="t" r="r" b="b"/>
            <a:pathLst>
              <a:path w="5800742" h="7578166">
                <a:moveTo>
                  <a:pt x="0" y="0"/>
                </a:moveTo>
                <a:lnTo>
                  <a:pt x="5800742" y="0"/>
                </a:lnTo>
                <a:lnTo>
                  <a:pt x="5800742" y="7578166"/>
                </a:lnTo>
                <a:lnTo>
                  <a:pt x="0" y="7578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8" name="Freeform 8"/>
          <p:cNvSpPr/>
          <p:nvPr/>
        </p:nvSpPr>
        <p:spPr>
          <a:xfrm rot="7905678">
            <a:off x="14385158" y="-3053729"/>
            <a:ext cx="5748284" cy="7509634"/>
          </a:xfrm>
          <a:custGeom>
            <a:avLst/>
            <a:gdLst/>
            <a:ahLst/>
            <a:cxnLst/>
            <a:rect l="l" t="t" r="r" b="b"/>
            <a:pathLst>
              <a:path w="5748284" h="7509634">
                <a:moveTo>
                  <a:pt x="0" y="0"/>
                </a:moveTo>
                <a:lnTo>
                  <a:pt x="5748284" y="0"/>
                </a:lnTo>
                <a:lnTo>
                  <a:pt x="5748284" y="7509634"/>
                </a:lnTo>
                <a:lnTo>
                  <a:pt x="0" y="7509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9" name="Freeform 9"/>
          <p:cNvSpPr/>
          <p:nvPr/>
        </p:nvSpPr>
        <p:spPr>
          <a:xfrm>
            <a:off x="16208433" y="9015291"/>
            <a:ext cx="1852758" cy="1023649"/>
          </a:xfrm>
          <a:custGeom>
            <a:avLst/>
            <a:gdLst/>
            <a:ahLst/>
            <a:cxnLst/>
            <a:rect l="l" t="t" r="r" b="b"/>
            <a:pathLst>
              <a:path w="1852758" h="1023649">
                <a:moveTo>
                  <a:pt x="0" y="0"/>
                </a:moveTo>
                <a:lnTo>
                  <a:pt x="1852758" y="0"/>
                </a:lnTo>
                <a:lnTo>
                  <a:pt x="1852758" y="1023649"/>
                </a:lnTo>
                <a:lnTo>
                  <a:pt x="0" y="10236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0" name="Freeform 10"/>
          <p:cNvSpPr/>
          <p:nvPr/>
        </p:nvSpPr>
        <p:spPr>
          <a:xfrm>
            <a:off x="13420434" y="9258300"/>
            <a:ext cx="2787999" cy="780640"/>
          </a:xfrm>
          <a:custGeom>
            <a:avLst/>
            <a:gdLst/>
            <a:ahLst/>
            <a:cxnLst/>
            <a:rect l="l" t="t" r="r" b="b"/>
            <a:pathLst>
              <a:path w="2787999" h="780640">
                <a:moveTo>
                  <a:pt x="0" y="0"/>
                </a:moveTo>
                <a:lnTo>
                  <a:pt x="2787999" y="0"/>
                </a:lnTo>
                <a:lnTo>
                  <a:pt x="2787999" y="780640"/>
                </a:lnTo>
                <a:lnTo>
                  <a:pt x="0" y="780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1" name="TextBox 11"/>
          <p:cNvSpPr txBox="1"/>
          <p:nvPr/>
        </p:nvSpPr>
        <p:spPr>
          <a:xfrm>
            <a:off x="4342530" y="7779292"/>
            <a:ext cx="9602939" cy="50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  <a:spcBef>
                <a:spcPct val="0"/>
              </a:spcBef>
            </a:pPr>
            <a:r>
              <a:rPr lang="en-US" sz="3756" i="1">
                <a:solidFill>
                  <a:srgbClr val="AD5E5E"/>
                </a:solidFill>
                <a:latin typeface="Simonetta Italics"/>
                <a:ea typeface="Simonetta Italics"/>
                <a:cs typeface="Simonetta Italics"/>
                <a:sym typeface="Simonetta Italics"/>
              </a:rPr>
              <a:t>Cirurgia Cardiotorácica e Transplante de Órgãos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29791" y="8607435"/>
            <a:ext cx="7228418" cy="65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6"/>
              </a:lnSpc>
            </a:pPr>
            <a:r>
              <a:rPr lang="en-US" sz="2472" spc="296">
                <a:solidFill>
                  <a:srgbClr val="AD5E5E"/>
                </a:solidFill>
                <a:latin typeface="Questrial"/>
                <a:ea typeface="Questrial"/>
                <a:cs typeface="Questrial"/>
                <a:sym typeface="Questrial"/>
              </a:rPr>
              <a:t>BEATRIZ MATOS </a:t>
            </a:r>
          </a:p>
          <a:p>
            <a:pPr algn="ctr">
              <a:lnSpc>
                <a:spcPts val="2596"/>
              </a:lnSpc>
              <a:spcBef>
                <a:spcPct val="0"/>
              </a:spcBef>
            </a:pPr>
            <a:r>
              <a:rPr lang="en-US" sz="2472" spc="296">
                <a:solidFill>
                  <a:srgbClr val="AD5E5E"/>
                </a:solidFill>
                <a:latin typeface="Questrial"/>
                <a:ea typeface="Questrial"/>
                <a:cs typeface="Questrial"/>
                <a:sym typeface="Questrial"/>
              </a:rPr>
              <a:t>SOB TUTORIA: ENF. ANABELA FIDALGO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3724800">
            <a:off x="14027810" y="-6006393"/>
            <a:ext cx="10575773" cy="8979793"/>
          </a:xfrm>
          <a:custGeom>
            <a:avLst/>
            <a:gdLst/>
            <a:ahLst/>
            <a:cxnLst/>
            <a:rect l="l" t="t" r="r" b="b"/>
            <a:pathLst>
              <a:path w="10575773" h="8979793">
                <a:moveTo>
                  <a:pt x="0" y="0"/>
                </a:moveTo>
                <a:lnTo>
                  <a:pt x="10575773" y="0"/>
                </a:lnTo>
                <a:lnTo>
                  <a:pt x="10575773" y="8979793"/>
                </a:lnTo>
                <a:lnTo>
                  <a:pt x="0" y="8979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7905678">
            <a:off x="15064332" y="-3848860"/>
            <a:ext cx="5748284" cy="7509634"/>
          </a:xfrm>
          <a:custGeom>
            <a:avLst/>
            <a:gdLst/>
            <a:ahLst/>
            <a:cxnLst/>
            <a:rect l="l" t="t" r="r" b="b"/>
            <a:pathLst>
              <a:path w="5748284" h="7509634">
                <a:moveTo>
                  <a:pt x="0" y="0"/>
                </a:moveTo>
                <a:lnTo>
                  <a:pt x="5748284" y="0"/>
                </a:lnTo>
                <a:lnTo>
                  <a:pt x="5748284" y="7509635"/>
                </a:lnTo>
                <a:lnTo>
                  <a:pt x="0" y="7509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AutoShape 5"/>
          <p:cNvSpPr/>
          <p:nvPr/>
        </p:nvSpPr>
        <p:spPr>
          <a:xfrm>
            <a:off x="-2545197" y="2237580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565842" y="4817368"/>
          <a:ext cx="6238486" cy="3378722"/>
        </p:xfrm>
        <a:graphic>
          <a:graphicData uri="http://schemas.openxmlformats.org/drawingml/2006/table">
            <a:tbl>
              <a:tblPr/>
              <a:tblGrid>
                <a:gridCol w="3119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7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67465" marR="167465" marT="167465" marB="16746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67465" marR="167465" marT="167465" marB="16746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653260" y="534940"/>
          <a:ext cx="15395185" cy="9223700"/>
        </p:xfrm>
        <a:graphic>
          <a:graphicData uri="http://schemas.openxmlformats.org/drawingml/2006/table">
            <a:tbl>
              <a:tblPr/>
              <a:tblGrid>
                <a:gridCol w="1072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4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808">
                <a:tc>
                  <a:txBody>
                    <a:bodyPr/>
                    <a:lstStyle/>
                    <a:p>
                      <a:pPr algn="ctr">
                        <a:lnSpc>
                          <a:spcPts val="3532"/>
                        </a:lnSpc>
                        <a:defRPr/>
                      </a:pPr>
                      <a:r>
                        <a:rPr lang="en-US" sz="2523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INDICAÇÃO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32"/>
                        </a:lnSpc>
                        <a:defRPr/>
                      </a:pPr>
                      <a:r>
                        <a:rPr lang="en-US" sz="2523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SITUAÇÃO CLÍNICA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435">
                <a:tc>
                  <a:txBody>
                    <a:bodyPr/>
                    <a:lstStyle/>
                    <a:p>
                      <a:pPr algn="ctr">
                        <a:lnSpc>
                          <a:spcPts val="2747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4"/>
                        </a:lnSpc>
                      </a:pPr>
                      <a:r>
                        <a:rPr lang="en-US" sz="2603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Quando não há concentrado específico disponível (ex: Fator V)</a:t>
                      </a:r>
                    </a:p>
                    <a:p>
                      <a:pPr algn="ctr">
                        <a:lnSpc>
                          <a:spcPts val="2747"/>
                        </a:lnSpc>
                      </a:pPr>
                      <a:endParaRPr lang="en-US" sz="2603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4"/>
                        </a:lnSpc>
                        <a:defRPr/>
                      </a:pPr>
                      <a:r>
                        <a:rPr lang="en-US" sz="2103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Deficiência congénita de fatores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686">
                <a:tc>
                  <a:txBody>
                    <a:bodyPr/>
                    <a:lstStyle/>
                    <a:p>
                      <a:pPr algn="ctr">
                        <a:lnSpc>
                          <a:spcPts val="2607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504"/>
                        </a:lnSpc>
                      </a:pPr>
                      <a:r>
                        <a:rPr lang="en-US" sz="2503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Hemorragia por deficiência múltipla de fatores de coagulação</a:t>
                      </a:r>
                    </a:p>
                    <a:p>
                      <a:pPr algn="ctr">
                        <a:lnSpc>
                          <a:spcPts val="2607"/>
                        </a:lnSpc>
                      </a:pPr>
                      <a:endParaRPr lang="en-US" sz="2503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4"/>
                        </a:lnSpc>
                        <a:defRPr/>
                      </a:pPr>
                      <a:r>
                        <a:rPr lang="en-US" sz="2103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Doença hepática, CID, transfusão maciça, bypass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435">
                <a:tc>
                  <a:txBody>
                    <a:bodyPr/>
                    <a:lstStyle/>
                    <a:p>
                      <a:pPr algn="ctr">
                        <a:lnSpc>
                          <a:spcPts val="2747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4"/>
                        </a:lnSpc>
                      </a:pPr>
                      <a:r>
                        <a:rPr lang="en-US" sz="2603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Profilaxia de sangramento se TP e/ou aPTT &gt; 1.5x / INR &gt; 1.8</a:t>
                      </a:r>
                    </a:p>
                    <a:p>
                      <a:pPr algn="ctr">
                        <a:lnSpc>
                          <a:spcPts val="2747"/>
                        </a:lnSpc>
                      </a:pPr>
                      <a:endParaRPr lang="en-US" sz="2603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4"/>
                        </a:lnSpc>
                        <a:defRPr/>
                      </a:pPr>
                      <a:r>
                        <a:rPr lang="en-US" sz="2103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Procedimentos invasivos em doentes com coagulopatia adquirida, sem hemorragia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426">
                <a:tc>
                  <a:txBody>
                    <a:bodyPr/>
                    <a:lstStyle/>
                    <a:p>
                      <a:pPr algn="ctr">
                        <a:lnSpc>
                          <a:spcPts val="2747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4"/>
                        </a:lnSpc>
                      </a:pPr>
                      <a:r>
                        <a:rPr lang="en-US" sz="2603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Profilaxia em contexto de risco hemorrágico, mesmo sem hemorragia ativa</a:t>
                      </a:r>
                    </a:p>
                    <a:p>
                      <a:pPr algn="ctr">
                        <a:lnSpc>
                          <a:spcPts val="2747"/>
                        </a:lnSpc>
                      </a:pPr>
                      <a:endParaRPr lang="en-US" sz="2603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4"/>
                        </a:lnSpc>
                        <a:defRPr/>
                      </a:pPr>
                      <a:r>
                        <a:rPr lang="en-US" sz="2103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Procedimento invasivo com coagulopatia adquirida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426">
                <a:tc>
                  <a:txBody>
                    <a:bodyPr/>
                    <a:lstStyle/>
                    <a:p>
                      <a:pPr algn="ctr">
                        <a:lnSpc>
                          <a:spcPts val="2747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4"/>
                        </a:lnSpc>
                      </a:pPr>
                      <a:r>
                        <a:rPr lang="en-US" sz="2603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Parte do tratamento PTT ou outros síndromes de microangiopatia trombótica</a:t>
                      </a:r>
                    </a:p>
                    <a:p>
                      <a:pPr algn="ctr">
                        <a:lnSpc>
                          <a:spcPts val="2747"/>
                        </a:lnSpc>
                      </a:pPr>
                      <a:endParaRPr lang="en-US" sz="2603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4"/>
                        </a:lnSpc>
                        <a:defRPr/>
                      </a:pPr>
                      <a:r>
                        <a:rPr lang="en-US" sz="2103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PTT, SHU, Síndrome HELLP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484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Hemorragia associada a terapêutica trombolítica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Em presença de hiperfibrinólise disseminada com consumo de fatores</a:t>
                      </a:r>
                      <a:endParaRPr lang="en-US" sz="1100"/>
                    </a:p>
                  </a:txBody>
                  <a:tcPr marL="0" marR="0" marT="0" marB="0" anchor="ctr">
                    <a:lnL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33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4733904">
            <a:off x="7398702" y="-1603441"/>
            <a:ext cx="16606618" cy="14100529"/>
          </a:xfrm>
          <a:custGeom>
            <a:avLst/>
            <a:gdLst/>
            <a:ahLst/>
            <a:cxnLst/>
            <a:rect l="l" t="t" r="r" b="b"/>
            <a:pathLst>
              <a:path w="16606618" h="14100529">
                <a:moveTo>
                  <a:pt x="0" y="0"/>
                </a:moveTo>
                <a:lnTo>
                  <a:pt x="16606618" y="0"/>
                </a:lnTo>
                <a:lnTo>
                  <a:pt x="16606618" y="14100529"/>
                </a:lnTo>
                <a:lnTo>
                  <a:pt x="0" y="1410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9805533">
            <a:off x="15500268" y="-1817723"/>
            <a:ext cx="4909211" cy="6413459"/>
          </a:xfrm>
          <a:custGeom>
            <a:avLst/>
            <a:gdLst/>
            <a:ahLst/>
            <a:cxnLst/>
            <a:rect l="l" t="t" r="r" b="b"/>
            <a:pathLst>
              <a:path w="4909211" h="6413459">
                <a:moveTo>
                  <a:pt x="0" y="0"/>
                </a:moveTo>
                <a:lnTo>
                  <a:pt x="4909211" y="0"/>
                </a:lnTo>
                <a:lnTo>
                  <a:pt x="4909211" y="6413459"/>
                </a:lnTo>
                <a:lnTo>
                  <a:pt x="0" y="64134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>
            <a:off x="9348178" y="2203089"/>
            <a:ext cx="6590869" cy="8782751"/>
          </a:xfrm>
          <a:custGeom>
            <a:avLst/>
            <a:gdLst/>
            <a:ahLst/>
            <a:cxnLst/>
            <a:rect l="l" t="t" r="r" b="b"/>
            <a:pathLst>
              <a:path w="6590869" h="8782751">
                <a:moveTo>
                  <a:pt x="0" y="0"/>
                </a:moveTo>
                <a:lnTo>
                  <a:pt x="6590869" y="0"/>
                </a:lnTo>
                <a:lnTo>
                  <a:pt x="6590869" y="8782751"/>
                </a:lnTo>
                <a:lnTo>
                  <a:pt x="0" y="87827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1857059" y="1114064"/>
            <a:ext cx="7286941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49"/>
              </a:lnSpc>
              <a:spcBef>
                <a:spcPct val="0"/>
              </a:spcBef>
            </a:pPr>
            <a:r>
              <a:rPr lang="en-US" sz="6999" b="1">
                <a:solidFill>
                  <a:srgbClr val="C78E5F"/>
                </a:solidFill>
                <a:latin typeface="Simonetta Bold"/>
                <a:ea typeface="Simonetta Bold"/>
                <a:cs typeface="Simonetta Bold"/>
                <a:sym typeface="Simonetta Bold"/>
              </a:rPr>
              <a:t>Crioprecipitado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2439236"/>
            <a:ext cx="8925611" cy="6819064"/>
            <a:chOff x="0" y="0"/>
            <a:chExt cx="11900814" cy="909208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0"/>
              <a:ext cx="7901904" cy="783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1"/>
                </a:lnSpc>
                <a:spcBef>
                  <a:spcPct val="0"/>
                </a:spcBef>
              </a:pPr>
              <a:r>
                <a:rPr lang="en-US" sz="3447">
                  <a:solidFill>
                    <a:srgbClr val="6B6B6B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Indicações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06808"/>
              <a:ext cx="11900814" cy="8185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Coagulação Intravascular Disseminada (CID), se hemorragia e hipofibrinogenémia;</a:t>
              </a:r>
            </a:p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Insuficiência hepática grave, se hemorragia ou como profilaxia se hipofibrinogenémia;</a:t>
              </a:r>
            </a:p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Hemorragia associada a trombólise condicionando hipofibrinogenémia;</a:t>
              </a:r>
            </a:p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Hipofibrinogenémia em contexto de transfusão massiva;</a:t>
              </a:r>
            </a:p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Insuficiência renal ou hepática se hemorragia não controlada com outras medidas.</a:t>
              </a:r>
            </a:p>
            <a:p>
              <a:pPr algn="l">
                <a:lnSpc>
                  <a:spcPts val="4121"/>
                </a:lnSpc>
              </a:pPr>
              <a:endParaRPr lang="en-US" sz="2747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>
                <a:lnSpc>
                  <a:spcPts val="4121"/>
                </a:lnSpc>
                <a:spcBef>
                  <a:spcPct val="0"/>
                </a:spcBef>
              </a:pPr>
              <a:r>
                <a:rPr lang="en-US" sz="2747" b="1">
                  <a:solidFill>
                    <a:srgbClr val="6B6B6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·   Dose: 2ml/kg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343823" y="9679377"/>
            <a:ext cx="613633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*Hipofibrinogenémia (fibrinogénio &lt;100mg/dl)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8488243">
            <a:off x="-4358118" y="7076484"/>
            <a:ext cx="8386082" cy="7120546"/>
          </a:xfrm>
          <a:custGeom>
            <a:avLst/>
            <a:gdLst/>
            <a:ahLst/>
            <a:cxnLst/>
            <a:rect l="l" t="t" r="r" b="b"/>
            <a:pathLst>
              <a:path w="8386082" h="7120546">
                <a:moveTo>
                  <a:pt x="0" y="0"/>
                </a:moveTo>
                <a:lnTo>
                  <a:pt x="8386082" y="0"/>
                </a:lnTo>
                <a:lnTo>
                  <a:pt x="8386082" y="7120546"/>
                </a:lnTo>
                <a:lnTo>
                  <a:pt x="0" y="7120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-1310947">
            <a:off x="-2605923" y="6249219"/>
            <a:ext cx="5800742" cy="7578166"/>
          </a:xfrm>
          <a:custGeom>
            <a:avLst/>
            <a:gdLst/>
            <a:ahLst/>
            <a:cxnLst/>
            <a:rect l="l" t="t" r="r" b="b"/>
            <a:pathLst>
              <a:path w="5800742" h="7578166">
                <a:moveTo>
                  <a:pt x="0" y="0"/>
                </a:moveTo>
                <a:lnTo>
                  <a:pt x="5800742" y="0"/>
                </a:lnTo>
                <a:lnTo>
                  <a:pt x="5800742" y="7578166"/>
                </a:lnTo>
                <a:lnTo>
                  <a:pt x="0" y="7578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AutoShape 5"/>
          <p:cNvSpPr/>
          <p:nvPr/>
        </p:nvSpPr>
        <p:spPr>
          <a:xfrm>
            <a:off x="-2521162" y="2968649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6" name="Freeform 6"/>
          <p:cNvSpPr/>
          <p:nvPr/>
        </p:nvSpPr>
        <p:spPr>
          <a:xfrm>
            <a:off x="16351950" y="8344303"/>
            <a:ext cx="907350" cy="913997"/>
          </a:xfrm>
          <a:custGeom>
            <a:avLst/>
            <a:gdLst/>
            <a:ahLst/>
            <a:cxnLst/>
            <a:rect l="l" t="t" r="r" b="b"/>
            <a:pathLst>
              <a:path w="907350" h="913997">
                <a:moveTo>
                  <a:pt x="0" y="0"/>
                </a:moveTo>
                <a:lnTo>
                  <a:pt x="907350" y="0"/>
                </a:lnTo>
                <a:lnTo>
                  <a:pt x="907350" y="913997"/>
                </a:lnTo>
                <a:lnTo>
                  <a:pt x="0" y="913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7" name="TextBox 7"/>
          <p:cNvSpPr txBox="1"/>
          <p:nvPr/>
        </p:nvSpPr>
        <p:spPr>
          <a:xfrm>
            <a:off x="1553506" y="3778537"/>
            <a:ext cx="483514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b="1" u="none">
                <a:solidFill>
                  <a:srgbClr val="9F7866"/>
                </a:solidFill>
                <a:latin typeface="Simonetta Bold"/>
                <a:ea typeface="Simonetta Bold"/>
                <a:cs typeface="Simonetta Bold"/>
                <a:sym typeface="Simonetta Bold"/>
              </a:rPr>
              <a:t>CONCENTRADO DE ERITRÓCITOS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05948" y="3778537"/>
            <a:ext cx="34107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9F7866"/>
                </a:solidFill>
                <a:latin typeface="Simonetta Bold"/>
                <a:ea typeface="Simonetta Bold"/>
                <a:cs typeface="Simonetta Bold"/>
                <a:sym typeface="Simonetta Bold"/>
              </a:rPr>
              <a:t>CONCENTRADO DE PLAQUETAS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82204" y="3778537"/>
            <a:ext cx="341071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9F7866"/>
                </a:solidFill>
                <a:latin typeface="Simonetta Bold"/>
                <a:ea typeface="Simonetta Bold"/>
                <a:cs typeface="Simonetta Bold"/>
                <a:sym typeface="Simonetta Bold"/>
              </a:rPr>
              <a:t>PLASMA FRESCO CONGELADO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5842" y="1636271"/>
            <a:ext cx="10815348" cy="91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6"/>
              </a:lnSpc>
              <a:spcBef>
                <a:spcPct val="0"/>
              </a:spcBef>
            </a:pPr>
            <a:r>
              <a:rPr lang="en-US" sz="6235">
                <a:solidFill>
                  <a:srgbClr val="C78E5F"/>
                </a:solidFill>
                <a:latin typeface="TAN Pearl"/>
                <a:ea typeface="TAN Pearl"/>
                <a:cs typeface="TAN Pearl"/>
                <a:sym typeface="TAN Pearl"/>
              </a:rPr>
              <a:t>Em idade pediátrica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90561" y="5230160"/>
            <a:ext cx="4194001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Dose</a:t>
            </a:r>
            <a:r>
              <a:rPr lang="en-US" sz="30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10 a 20 ml/kg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600"/>
              </a:lnSpc>
            </a:pPr>
            <a:r>
              <a:rPr lang="en-US" sz="300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Velocidade de infusão</a:t>
            </a:r>
            <a:r>
              <a:rPr lang="en-US" sz="30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10 a 20 ml/kg/h</a:t>
            </a: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63463" y="5230160"/>
            <a:ext cx="4917727" cy="497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Dose</a:t>
            </a:r>
            <a:r>
              <a:rPr lang="en-US" sz="30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</a:t>
            </a:r>
          </a:p>
          <a:p>
            <a:pPr algn="ctr">
              <a:lnSpc>
                <a:spcPts val="1320"/>
              </a:lnSpc>
            </a:pPr>
            <a:endParaRPr lang="en-US" sz="30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-Se &lt;15kg: 5 a 10ml/kg;</a:t>
            </a:r>
          </a:p>
          <a:p>
            <a:pPr algn="ctr">
              <a:lnSpc>
                <a:spcPts val="1800"/>
              </a:lnSpc>
            </a:pPr>
            <a:endParaRPr lang="en-US" sz="30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-Se &gt;15kg: Concentrado de Plaquetas Standard (nº variável de acordo com a patologia).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600"/>
              </a:lnSpc>
            </a:pPr>
            <a:r>
              <a:rPr lang="en-US" sz="300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Velocidade de infusão</a:t>
            </a:r>
            <a:r>
              <a:rPr lang="en-US" sz="30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10 a 20 ml/kg/h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58461" y="5143500"/>
            <a:ext cx="5025234" cy="268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Administração considerada após perda sanguínea de 15% a 20% da volémia (para a maioria);</a:t>
            </a:r>
          </a:p>
          <a:p>
            <a:pPr algn="ctr">
              <a:lnSpc>
                <a:spcPts val="3599"/>
              </a:lnSpc>
            </a:pPr>
            <a:endParaRPr lang="en-US" sz="2999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marL="0" lvl="0" indent="0" algn="ctr">
              <a:lnSpc>
                <a:spcPts val="3599"/>
              </a:lnSpc>
              <a:spcBef>
                <a:spcPct val="0"/>
              </a:spcBef>
            </a:pPr>
            <a:r>
              <a:rPr lang="en-US" sz="2999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Velocidade de infusão:</a:t>
            </a:r>
            <a:r>
              <a:rPr lang="en-US" sz="2999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 não exceder 20 a 30 ml/kg/h.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3783553">
            <a:off x="13047951" y="-5606074"/>
            <a:ext cx="10586809" cy="8989163"/>
          </a:xfrm>
          <a:custGeom>
            <a:avLst/>
            <a:gdLst/>
            <a:ahLst/>
            <a:cxnLst/>
            <a:rect l="l" t="t" r="r" b="b"/>
            <a:pathLst>
              <a:path w="10586809" h="8989163">
                <a:moveTo>
                  <a:pt x="0" y="0"/>
                </a:moveTo>
                <a:lnTo>
                  <a:pt x="10586809" y="0"/>
                </a:lnTo>
                <a:lnTo>
                  <a:pt x="10586809" y="8989162"/>
                </a:lnTo>
                <a:lnTo>
                  <a:pt x="0" y="8989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7846924">
            <a:off x="14155440" y="-3569707"/>
            <a:ext cx="5754282" cy="7517470"/>
          </a:xfrm>
          <a:custGeom>
            <a:avLst/>
            <a:gdLst/>
            <a:ahLst/>
            <a:cxnLst/>
            <a:rect l="l" t="t" r="r" b="b"/>
            <a:pathLst>
              <a:path w="5754282" h="7517470">
                <a:moveTo>
                  <a:pt x="0" y="0"/>
                </a:moveTo>
                <a:lnTo>
                  <a:pt x="5754282" y="0"/>
                </a:lnTo>
                <a:lnTo>
                  <a:pt x="5754282" y="7517471"/>
                </a:lnTo>
                <a:lnTo>
                  <a:pt x="0" y="7517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AutoShape 5"/>
          <p:cNvSpPr/>
          <p:nvPr/>
        </p:nvSpPr>
        <p:spPr>
          <a:xfrm>
            <a:off x="-2521162" y="2968649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1565842" y="1693421"/>
            <a:ext cx="13811929" cy="86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6"/>
              </a:lnSpc>
              <a:spcBef>
                <a:spcPct val="0"/>
              </a:spcBef>
            </a:pPr>
            <a:r>
              <a:rPr lang="en-US" sz="6235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Aspetos técnicos e temporais a respeitar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63504" y="5045366"/>
            <a:ext cx="6835711" cy="384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1"/>
              </a:lnSpc>
            </a:pPr>
            <a:r>
              <a:rPr lang="en-US" sz="291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Armazenamento</a:t>
            </a:r>
            <a:r>
              <a:rPr lang="en-US" sz="291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nunca no frigorífico; </a:t>
            </a:r>
          </a:p>
          <a:p>
            <a:pPr algn="ctr">
              <a:lnSpc>
                <a:spcPts val="3491"/>
              </a:lnSpc>
            </a:pPr>
            <a:endParaRPr lang="en-US" sz="291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491"/>
              </a:lnSpc>
            </a:pPr>
            <a:r>
              <a:rPr lang="en-US" sz="291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            não ultrapassar os 30 min, em gotejo livre.</a:t>
            </a:r>
          </a:p>
          <a:p>
            <a:pPr algn="ctr">
              <a:lnSpc>
                <a:spcPts val="3491"/>
              </a:lnSpc>
            </a:pPr>
            <a:endParaRPr lang="en-US" sz="291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491"/>
              </a:lnSpc>
            </a:pPr>
            <a:r>
              <a:rPr lang="en-US" sz="291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Administração</a:t>
            </a:r>
            <a:r>
              <a:rPr lang="en-US" sz="291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imediatamente após a sua receção. </a:t>
            </a:r>
          </a:p>
          <a:p>
            <a:pPr algn="ctr">
              <a:lnSpc>
                <a:spcPts val="3128"/>
              </a:lnSpc>
            </a:pPr>
            <a:endParaRPr lang="en-US" sz="291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marL="0" lvl="0" indent="0" algn="ctr">
              <a:lnSpc>
                <a:spcPts val="3128"/>
              </a:lnSpc>
              <a:spcBef>
                <a:spcPct val="0"/>
              </a:spcBef>
            </a:pPr>
            <a:endParaRPr lang="en-US" sz="291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0107105" y="3472419"/>
          <a:ext cx="4765554" cy="1704656"/>
        </p:xfrm>
        <a:graphic>
          <a:graphicData uri="http://schemas.openxmlformats.org/drawingml/2006/table">
            <a:tbl>
              <a:tblPr/>
              <a:tblGrid>
                <a:gridCol w="476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46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0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35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Concentrado de Plaquetas</a:t>
                      </a:r>
                      <a:endParaRPr lang="en-US" sz="1100"/>
                    </a:p>
                  </a:txBody>
                  <a:tcPr marL="221036" marR="221036" marT="221036" marB="221036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2582200" y="3579269"/>
          <a:ext cx="5193608" cy="1707524"/>
        </p:xfrm>
        <a:graphic>
          <a:graphicData uri="http://schemas.openxmlformats.org/drawingml/2006/table">
            <a:tbl>
              <a:tblPr/>
              <a:tblGrid>
                <a:gridCol w="519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75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002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35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Concentrado de Eritrócitos</a:t>
                      </a:r>
                      <a:endParaRPr lang="en-US" sz="1100"/>
                    </a:p>
                  </a:txBody>
                  <a:tcPr marL="221036" marR="221036" marT="221036" marB="221036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9865720" y="5788351"/>
            <a:ext cx="482770" cy="482770"/>
          </a:xfrm>
          <a:custGeom>
            <a:avLst/>
            <a:gdLst/>
            <a:ahLst/>
            <a:cxnLst/>
            <a:rect l="l" t="t" r="r" b="b"/>
            <a:pathLst>
              <a:path w="482770" h="482770">
                <a:moveTo>
                  <a:pt x="0" y="0"/>
                </a:moveTo>
                <a:lnTo>
                  <a:pt x="482770" y="0"/>
                </a:lnTo>
                <a:lnTo>
                  <a:pt x="482770" y="482771"/>
                </a:lnTo>
                <a:lnTo>
                  <a:pt x="0" y="4827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1" name="TextBox 11"/>
          <p:cNvSpPr txBox="1"/>
          <p:nvPr/>
        </p:nvSpPr>
        <p:spPr>
          <a:xfrm>
            <a:off x="2116385" y="5185650"/>
            <a:ext cx="6355421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88"/>
              </a:lnSpc>
              <a:spcBef>
                <a:spcPct val="0"/>
              </a:spcBef>
            </a:pPr>
            <a:r>
              <a:rPr lang="en-US" sz="2907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     2 a 3h, podendo prolongar-se até ao máximo de 4h. </a:t>
            </a:r>
          </a:p>
        </p:txBody>
      </p:sp>
      <p:sp>
        <p:nvSpPr>
          <p:cNvPr id="12" name="Freeform 12"/>
          <p:cNvSpPr/>
          <p:nvPr/>
        </p:nvSpPr>
        <p:spPr>
          <a:xfrm>
            <a:off x="2147738" y="5045366"/>
            <a:ext cx="574746" cy="574746"/>
          </a:xfrm>
          <a:custGeom>
            <a:avLst/>
            <a:gdLst/>
            <a:ahLst/>
            <a:cxnLst/>
            <a:rect l="l" t="t" r="r" b="b"/>
            <a:pathLst>
              <a:path w="574746" h="574746">
                <a:moveTo>
                  <a:pt x="0" y="0"/>
                </a:moveTo>
                <a:lnTo>
                  <a:pt x="574746" y="0"/>
                </a:lnTo>
                <a:lnTo>
                  <a:pt x="574746" y="574746"/>
                </a:lnTo>
                <a:lnTo>
                  <a:pt x="0" y="5747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3783553">
            <a:off x="13047951" y="-5606074"/>
            <a:ext cx="10586809" cy="8989163"/>
          </a:xfrm>
          <a:custGeom>
            <a:avLst/>
            <a:gdLst/>
            <a:ahLst/>
            <a:cxnLst/>
            <a:rect l="l" t="t" r="r" b="b"/>
            <a:pathLst>
              <a:path w="10586809" h="8989163">
                <a:moveTo>
                  <a:pt x="0" y="0"/>
                </a:moveTo>
                <a:lnTo>
                  <a:pt x="10586809" y="0"/>
                </a:lnTo>
                <a:lnTo>
                  <a:pt x="10586809" y="8989162"/>
                </a:lnTo>
                <a:lnTo>
                  <a:pt x="0" y="8989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7846924">
            <a:off x="14155440" y="-3569707"/>
            <a:ext cx="5754282" cy="7517470"/>
          </a:xfrm>
          <a:custGeom>
            <a:avLst/>
            <a:gdLst/>
            <a:ahLst/>
            <a:cxnLst/>
            <a:rect l="l" t="t" r="r" b="b"/>
            <a:pathLst>
              <a:path w="5754282" h="7517470">
                <a:moveTo>
                  <a:pt x="0" y="0"/>
                </a:moveTo>
                <a:lnTo>
                  <a:pt x="5754282" y="0"/>
                </a:lnTo>
                <a:lnTo>
                  <a:pt x="5754282" y="7517471"/>
                </a:lnTo>
                <a:lnTo>
                  <a:pt x="0" y="7517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AutoShape 5"/>
          <p:cNvSpPr/>
          <p:nvPr/>
        </p:nvSpPr>
        <p:spPr>
          <a:xfrm>
            <a:off x="-2521162" y="2968649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1565842" y="1693421"/>
            <a:ext cx="13811929" cy="86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6"/>
              </a:lnSpc>
              <a:spcBef>
                <a:spcPct val="0"/>
              </a:spcBef>
            </a:pPr>
            <a:r>
              <a:rPr lang="en-US" sz="6235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Aspetos técnicos e temporais a respeitar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3026211" y="3894774"/>
          <a:ext cx="4997770" cy="1775741"/>
        </p:xfrm>
        <a:graphic>
          <a:graphicData uri="http://schemas.openxmlformats.org/drawingml/2006/table">
            <a:tbl>
              <a:tblPr/>
              <a:tblGrid>
                <a:gridCol w="499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57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08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401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Plasma Fresco Congelado</a:t>
                      </a:r>
                      <a:endParaRPr lang="en-US" sz="1100"/>
                    </a:p>
                  </a:txBody>
                  <a:tcPr marL="225408" marR="225408" marT="225408" marB="22540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0637677" y="3929547"/>
          <a:ext cx="5239142" cy="1379674"/>
        </p:xfrm>
        <a:graphic>
          <a:graphicData uri="http://schemas.openxmlformats.org/drawingml/2006/table">
            <a:tbl>
              <a:tblPr/>
              <a:tblGrid>
                <a:gridCol w="523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96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08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401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Crioprecipitado</a:t>
                      </a:r>
                      <a:endParaRPr lang="en-US" sz="1100"/>
                    </a:p>
                  </a:txBody>
                  <a:tcPr marL="225408" marR="225408" marT="225408" marB="22540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2262481" y="5532929"/>
            <a:ext cx="6052489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          não ultrapassar os 30 min, em gotejo livre.</a:t>
            </a:r>
          </a:p>
          <a:p>
            <a:pPr algn="ctr">
              <a:lnSpc>
                <a:spcPts val="2400"/>
              </a:lnSpc>
            </a:pPr>
            <a:endParaRPr lang="en-US" sz="29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480"/>
              </a:lnSpc>
            </a:pPr>
            <a:r>
              <a:rPr lang="en-US" sz="290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Administração</a:t>
            </a:r>
            <a:r>
              <a:rPr lang="en-US" sz="29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imediatamente após a sua receção. </a:t>
            </a:r>
          </a:p>
          <a:p>
            <a:pPr algn="ctr">
              <a:lnSpc>
                <a:spcPts val="3480"/>
              </a:lnSpc>
            </a:pPr>
            <a:endParaRPr lang="en-US" sz="29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marL="0" lvl="0" indent="0" algn="ctr">
              <a:lnSpc>
                <a:spcPts val="3480"/>
              </a:lnSpc>
              <a:spcBef>
                <a:spcPct val="0"/>
              </a:spcBef>
            </a:pPr>
            <a:endParaRPr lang="en-US" sz="29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678267" y="5543395"/>
            <a:ext cx="569472" cy="569472"/>
          </a:xfrm>
          <a:custGeom>
            <a:avLst/>
            <a:gdLst/>
            <a:ahLst/>
            <a:cxnLst/>
            <a:rect l="l" t="t" r="r" b="b"/>
            <a:pathLst>
              <a:path w="569472" h="569472">
                <a:moveTo>
                  <a:pt x="0" y="0"/>
                </a:moveTo>
                <a:lnTo>
                  <a:pt x="569472" y="0"/>
                </a:lnTo>
                <a:lnTo>
                  <a:pt x="569472" y="569472"/>
                </a:lnTo>
                <a:lnTo>
                  <a:pt x="0" y="5694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1" name="TextBox 11"/>
          <p:cNvSpPr txBox="1"/>
          <p:nvPr/>
        </p:nvSpPr>
        <p:spPr>
          <a:xfrm>
            <a:off x="9860895" y="5532929"/>
            <a:ext cx="6282337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          não ultrapassar os 30 min, em gotejo livre.</a:t>
            </a:r>
          </a:p>
          <a:p>
            <a:pPr algn="ctr">
              <a:lnSpc>
                <a:spcPts val="2400"/>
              </a:lnSpc>
            </a:pPr>
            <a:endParaRPr lang="en-US" sz="29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ctr">
              <a:lnSpc>
                <a:spcPts val="3480"/>
              </a:lnSpc>
            </a:pPr>
            <a:r>
              <a:rPr lang="en-US" sz="2900" u="sng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Administração</a:t>
            </a:r>
            <a:r>
              <a:rPr lang="en-US" sz="2900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: imediatamente após a sua receção. </a:t>
            </a:r>
          </a:p>
          <a:p>
            <a:pPr marL="0" lvl="0" indent="0" algn="ctr">
              <a:lnSpc>
                <a:spcPts val="3480"/>
              </a:lnSpc>
              <a:spcBef>
                <a:spcPct val="0"/>
              </a:spcBef>
            </a:pPr>
            <a:endParaRPr lang="en-US" sz="2900">
              <a:solidFill>
                <a:srgbClr val="9F7866"/>
              </a:solidFill>
              <a:latin typeface="Simonetta"/>
              <a:ea typeface="Simonetta"/>
              <a:cs typeface="Simonetta"/>
              <a:sym typeface="Simonett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068206" y="5543395"/>
            <a:ext cx="569472" cy="569472"/>
          </a:xfrm>
          <a:custGeom>
            <a:avLst/>
            <a:gdLst/>
            <a:ahLst/>
            <a:cxnLst/>
            <a:rect l="l" t="t" r="r" b="b"/>
            <a:pathLst>
              <a:path w="569472" h="569472">
                <a:moveTo>
                  <a:pt x="0" y="0"/>
                </a:moveTo>
                <a:lnTo>
                  <a:pt x="569471" y="0"/>
                </a:lnTo>
                <a:lnTo>
                  <a:pt x="569471" y="569472"/>
                </a:lnTo>
                <a:lnTo>
                  <a:pt x="0" y="5694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3783553">
            <a:off x="13047951" y="-5606074"/>
            <a:ext cx="10586809" cy="8989163"/>
          </a:xfrm>
          <a:custGeom>
            <a:avLst/>
            <a:gdLst/>
            <a:ahLst/>
            <a:cxnLst/>
            <a:rect l="l" t="t" r="r" b="b"/>
            <a:pathLst>
              <a:path w="10586809" h="8989163">
                <a:moveTo>
                  <a:pt x="0" y="0"/>
                </a:moveTo>
                <a:lnTo>
                  <a:pt x="10586809" y="0"/>
                </a:lnTo>
                <a:lnTo>
                  <a:pt x="10586809" y="8989162"/>
                </a:lnTo>
                <a:lnTo>
                  <a:pt x="0" y="8989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7846924">
            <a:off x="14155440" y="-3569707"/>
            <a:ext cx="5754282" cy="7517470"/>
          </a:xfrm>
          <a:custGeom>
            <a:avLst/>
            <a:gdLst/>
            <a:ahLst/>
            <a:cxnLst/>
            <a:rect l="l" t="t" r="r" b="b"/>
            <a:pathLst>
              <a:path w="5754282" h="7517470">
                <a:moveTo>
                  <a:pt x="0" y="0"/>
                </a:moveTo>
                <a:lnTo>
                  <a:pt x="5754282" y="0"/>
                </a:lnTo>
                <a:lnTo>
                  <a:pt x="5754282" y="7517471"/>
                </a:lnTo>
                <a:lnTo>
                  <a:pt x="0" y="7517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AutoShape 5"/>
          <p:cNvSpPr/>
          <p:nvPr/>
        </p:nvSpPr>
        <p:spPr>
          <a:xfrm>
            <a:off x="-2521162" y="2968649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1517771" y="640698"/>
            <a:ext cx="13811929" cy="86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6"/>
              </a:lnSpc>
              <a:spcBef>
                <a:spcPct val="0"/>
              </a:spcBef>
            </a:pPr>
            <a:r>
              <a:rPr lang="en-US" sz="6235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Reações Transfusionais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28700" y="1831942"/>
          <a:ext cx="15767735" cy="8229600"/>
        </p:xfrm>
        <a:graphic>
          <a:graphicData uri="http://schemas.openxmlformats.org/drawingml/2006/table">
            <a:tbl>
              <a:tblPr/>
              <a:tblGrid>
                <a:gridCol w="670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905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IMEDIATAS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TARDIAS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43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Ansiedade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Alterações na coloração da pele, tais como icterícia, anemia 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9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Sensação de mal-estar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Hemoglobinúria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52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Agitação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Febre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4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Arrepios, tremores e hipertermia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Petéquias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45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Prurido, ruborização, urticária, edema localizado ou generalizado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Sinais e sintomas compatíveis com cardiomiopatia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99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Dor abdominal, lombar ou retro-esternal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Cirrose hepática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609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Dificuldade respiratória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Diabetes mellitus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136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Hematúria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Alterações do trânsito gastrointestinal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TextBox 3"/>
          <p:cNvSpPr txBox="1"/>
          <p:nvPr/>
        </p:nvSpPr>
        <p:spPr>
          <a:xfrm>
            <a:off x="1565842" y="1636271"/>
            <a:ext cx="13408278" cy="91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6"/>
              </a:lnSpc>
              <a:spcBef>
                <a:spcPct val="0"/>
              </a:spcBef>
            </a:pPr>
            <a:r>
              <a:rPr lang="en-US" sz="6235">
                <a:solidFill>
                  <a:srgbClr val="C78E5F"/>
                </a:solidFill>
                <a:latin typeface="TAN Pearl"/>
                <a:ea typeface="TAN Pearl"/>
                <a:cs typeface="TAN Pearl"/>
                <a:sym typeface="TAN Pearl"/>
              </a:rPr>
              <a:t>Referências Bibliográficas</a:t>
            </a:r>
          </a:p>
        </p:txBody>
      </p:sp>
      <p:sp>
        <p:nvSpPr>
          <p:cNvPr id="4" name="Freeform 4"/>
          <p:cNvSpPr/>
          <p:nvPr/>
        </p:nvSpPr>
        <p:spPr>
          <a:xfrm rot="-3783553">
            <a:off x="13047951" y="-5606074"/>
            <a:ext cx="10586809" cy="8989163"/>
          </a:xfrm>
          <a:custGeom>
            <a:avLst/>
            <a:gdLst/>
            <a:ahLst/>
            <a:cxnLst/>
            <a:rect l="l" t="t" r="r" b="b"/>
            <a:pathLst>
              <a:path w="10586809" h="8989163">
                <a:moveTo>
                  <a:pt x="0" y="0"/>
                </a:moveTo>
                <a:lnTo>
                  <a:pt x="10586809" y="0"/>
                </a:lnTo>
                <a:lnTo>
                  <a:pt x="10586809" y="8989162"/>
                </a:lnTo>
                <a:lnTo>
                  <a:pt x="0" y="8989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 rot="7846924">
            <a:off x="14155440" y="-3569707"/>
            <a:ext cx="5754282" cy="7517470"/>
          </a:xfrm>
          <a:custGeom>
            <a:avLst/>
            <a:gdLst/>
            <a:ahLst/>
            <a:cxnLst/>
            <a:rect l="l" t="t" r="r" b="b"/>
            <a:pathLst>
              <a:path w="5754282" h="7517470">
                <a:moveTo>
                  <a:pt x="0" y="0"/>
                </a:moveTo>
                <a:lnTo>
                  <a:pt x="5754282" y="0"/>
                </a:lnTo>
                <a:lnTo>
                  <a:pt x="5754282" y="7517471"/>
                </a:lnTo>
                <a:lnTo>
                  <a:pt x="0" y="7517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1565842" y="3517588"/>
            <a:ext cx="14048665" cy="518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Barra, A., Costa, C., &amp; Cardoso, E. (2015). Tranfusão de componentes sanguíneos e derivados. Serviço de </a:t>
            </a:r>
          </a:p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       Sangue e Medicina Transfusional, Hospital Prof. Doutor Fernando Fonseca, EPE.</a:t>
            </a:r>
          </a:p>
          <a:p>
            <a:pPr algn="l">
              <a:lnSpc>
                <a:spcPts val="1140"/>
              </a:lnSpc>
            </a:pPr>
            <a:endParaRPr lang="en-US" sz="2506">
              <a:solidFill>
                <a:srgbClr val="6B6B6B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Norma 010/2012, de 16 de dezembro, 2012. Utilização clínica de concentrados plaquetários no adulto. </a:t>
            </a:r>
          </a:p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       Direção Geral da Saúde.</a:t>
            </a:r>
          </a:p>
          <a:p>
            <a:pPr algn="l">
              <a:lnSpc>
                <a:spcPts val="1140"/>
              </a:lnSpc>
            </a:pPr>
            <a:endParaRPr lang="en-US" sz="2506">
              <a:solidFill>
                <a:srgbClr val="6B6B6B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Serviço de Sangue e Medicina Transfusional. (2017). Administração de componentes sanguíneos. Centro </a:t>
            </a:r>
          </a:p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       Hospoitalar e Universitário de Coimbra.</a:t>
            </a:r>
          </a:p>
          <a:p>
            <a:pPr algn="l">
              <a:lnSpc>
                <a:spcPts val="1140"/>
              </a:lnSpc>
            </a:pPr>
            <a:endParaRPr lang="en-US" sz="2506">
              <a:solidFill>
                <a:srgbClr val="6B6B6B"/>
              </a:solidFill>
              <a:latin typeface="Simonetta"/>
              <a:ea typeface="Simonetta"/>
              <a:cs typeface="Simonetta"/>
              <a:sym typeface="Simonetta"/>
            </a:endParaRPr>
          </a:p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Serviço de Sangue e Medicina Transfusional. (2021). </a:t>
            </a:r>
            <a:r>
              <a:rPr lang="en-US" sz="2506" i="1">
                <a:solidFill>
                  <a:srgbClr val="6B6B6B"/>
                </a:solidFill>
                <a:latin typeface="Simonetta Italics"/>
                <a:ea typeface="Simonetta Italics"/>
                <a:cs typeface="Simonetta Italics"/>
                <a:sym typeface="Simonetta Italics"/>
              </a:rPr>
              <a:t>Manual de transfusão de componentes sanguíneos</a:t>
            </a: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. </a:t>
            </a:r>
          </a:p>
          <a:p>
            <a:pPr algn="l">
              <a:lnSpc>
                <a:spcPts val="4762"/>
              </a:lnSpc>
            </a:pPr>
            <a:r>
              <a:rPr lang="en-US" sz="2506">
                <a:solidFill>
                  <a:srgbClr val="6B6B6B"/>
                </a:solidFill>
                <a:latin typeface="Simonetta"/>
                <a:ea typeface="Simonetta"/>
                <a:cs typeface="Simonetta"/>
                <a:sym typeface="Simonetta"/>
              </a:rPr>
              <a:t>       SESARAM, EPERAM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078880" y="4001596"/>
          <a:ext cx="3666698" cy="3868367"/>
        </p:xfrm>
        <a:graphic>
          <a:graphicData uri="http://schemas.openxmlformats.org/drawingml/2006/table">
            <a:tbl>
              <a:tblPr/>
              <a:tblGrid>
                <a:gridCol w="3666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68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69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Concentrado de Plaquetas</a:t>
                      </a: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5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43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9223453" y="4001596"/>
          <a:ext cx="3666698" cy="3868367"/>
        </p:xfrm>
        <a:graphic>
          <a:graphicData uri="http://schemas.openxmlformats.org/drawingml/2006/table">
            <a:tbl>
              <a:tblPr/>
              <a:tblGrid>
                <a:gridCol w="3666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68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69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Plasma Fresco Congelado</a:t>
                      </a: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5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43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3368026" y="4001596"/>
          <a:ext cx="3891274" cy="3696733"/>
        </p:xfrm>
        <a:graphic>
          <a:graphicData uri="http://schemas.openxmlformats.org/drawingml/2006/table">
            <a:tbl>
              <a:tblPr/>
              <a:tblGrid>
                <a:gridCol w="389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61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68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69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Crioprecipitado</a:t>
                      </a: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5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43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934307" y="4001596"/>
          <a:ext cx="3666698" cy="3542296"/>
        </p:xfrm>
        <a:graphic>
          <a:graphicData uri="http://schemas.openxmlformats.org/drawingml/2006/table">
            <a:tbl>
              <a:tblPr/>
              <a:tblGrid>
                <a:gridCol w="3666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683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069" b="1">
                          <a:solidFill>
                            <a:srgbClr val="9F7866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Concentrado de Eritrócitos</a:t>
                      </a: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4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43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3450" marR="203450" marT="203450" marB="20345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 rot="-3724800">
            <a:off x="14027810" y="-6006393"/>
            <a:ext cx="10575773" cy="8979793"/>
          </a:xfrm>
          <a:custGeom>
            <a:avLst/>
            <a:gdLst/>
            <a:ahLst/>
            <a:cxnLst/>
            <a:rect l="l" t="t" r="r" b="b"/>
            <a:pathLst>
              <a:path w="10575773" h="8979793">
                <a:moveTo>
                  <a:pt x="0" y="0"/>
                </a:moveTo>
                <a:lnTo>
                  <a:pt x="10575773" y="0"/>
                </a:lnTo>
                <a:lnTo>
                  <a:pt x="10575773" y="8979793"/>
                </a:lnTo>
                <a:lnTo>
                  <a:pt x="0" y="8979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8" name="Freeform 8"/>
          <p:cNvSpPr/>
          <p:nvPr/>
        </p:nvSpPr>
        <p:spPr>
          <a:xfrm rot="7905678">
            <a:off x="15064332" y="-3848860"/>
            <a:ext cx="5748284" cy="7509634"/>
          </a:xfrm>
          <a:custGeom>
            <a:avLst/>
            <a:gdLst/>
            <a:ahLst/>
            <a:cxnLst/>
            <a:rect l="l" t="t" r="r" b="b"/>
            <a:pathLst>
              <a:path w="5748284" h="7509634">
                <a:moveTo>
                  <a:pt x="0" y="0"/>
                </a:moveTo>
                <a:lnTo>
                  <a:pt x="5748284" y="0"/>
                </a:lnTo>
                <a:lnTo>
                  <a:pt x="5748284" y="7509635"/>
                </a:lnTo>
                <a:lnTo>
                  <a:pt x="0" y="7509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9" name="AutoShape 9"/>
          <p:cNvSpPr/>
          <p:nvPr/>
        </p:nvSpPr>
        <p:spPr>
          <a:xfrm>
            <a:off x="-2521162" y="2699240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Freeform 10"/>
          <p:cNvSpPr/>
          <p:nvPr/>
        </p:nvSpPr>
        <p:spPr>
          <a:xfrm>
            <a:off x="5376902" y="5143500"/>
            <a:ext cx="3082128" cy="4114800"/>
          </a:xfrm>
          <a:custGeom>
            <a:avLst/>
            <a:gdLst/>
            <a:ahLst/>
            <a:cxnLst/>
            <a:rect l="l" t="t" r="r" b="b"/>
            <a:pathLst>
              <a:path w="3082128" h="4114800">
                <a:moveTo>
                  <a:pt x="0" y="0"/>
                </a:moveTo>
                <a:lnTo>
                  <a:pt x="3082128" y="0"/>
                </a:lnTo>
                <a:lnTo>
                  <a:pt x="3082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>
          <a:xfrm>
            <a:off x="9777883" y="5545032"/>
            <a:ext cx="2569312" cy="4306593"/>
          </a:xfrm>
          <a:custGeom>
            <a:avLst/>
            <a:gdLst/>
            <a:ahLst/>
            <a:cxnLst/>
            <a:rect l="l" t="t" r="r" b="b"/>
            <a:pathLst>
              <a:path w="2569312" h="4306593">
                <a:moveTo>
                  <a:pt x="0" y="0"/>
                </a:moveTo>
                <a:lnTo>
                  <a:pt x="2569312" y="0"/>
                </a:lnTo>
                <a:lnTo>
                  <a:pt x="2569312" y="4306593"/>
                </a:lnTo>
                <a:lnTo>
                  <a:pt x="0" y="43065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2" name="Freeform 12"/>
          <p:cNvSpPr/>
          <p:nvPr/>
        </p:nvSpPr>
        <p:spPr>
          <a:xfrm>
            <a:off x="12992521" y="5545032"/>
            <a:ext cx="4642285" cy="2731175"/>
          </a:xfrm>
          <a:custGeom>
            <a:avLst/>
            <a:gdLst/>
            <a:ahLst/>
            <a:cxnLst/>
            <a:rect l="l" t="t" r="r" b="b"/>
            <a:pathLst>
              <a:path w="4642285" h="2731175">
                <a:moveTo>
                  <a:pt x="0" y="0"/>
                </a:moveTo>
                <a:lnTo>
                  <a:pt x="4642284" y="0"/>
                </a:lnTo>
                <a:lnTo>
                  <a:pt x="4642284" y="2731175"/>
                </a:lnTo>
                <a:lnTo>
                  <a:pt x="0" y="27311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3" name="Freeform 13"/>
          <p:cNvSpPr/>
          <p:nvPr/>
        </p:nvSpPr>
        <p:spPr>
          <a:xfrm>
            <a:off x="1140544" y="4751626"/>
            <a:ext cx="3265699" cy="4898548"/>
          </a:xfrm>
          <a:custGeom>
            <a:avLst/>
            <a:gdLst/>
            <a:ahLst/>
            <a:cxnLst/>
            <a:rect l="l" t="t" r="r" b="b"/>
            <a:pathLst>
              <a:path w="3265699" h="4898548">
                <a:moveTo>
                  <a:pt x="0" y="0"/>
                </a:moveTo>
                <a:lnTo>
                  <a:pt x="3265698" y="0"/>
                </a:lnTo>
                <a:lnTo>
                  <a:pt x="3265698" y="4898548"/>
                </a:lnTo>
                <a:lnTo>
                  <a:pt x="0" y="4898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4" name="TextBox 14"/>
          <p:cNvSpPr txBox="1"/>
          <p:nvPr/>
        </p:nvSpPr>
        <p:spPr>
          <a:xfrm>
            <a:off x="1565842" y="1443062"/>
            <a:ext cx="10741325" cy="96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86"/>
              </a:lnSpc>
              <a:spcBef>
                <a:spcPct val="0"/>
              </a:spcBef>
            </a:pPr>
            <a:r>
              <a:rPr lang="en-US" sz="7035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Componentes sanguíneos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4733904">
            <a:off x="7398702" y="-1603441"/>
            <a:ext cx="16606618" cy="14100529"/>
          </a:xfrm>
          <a:custGeom>
            <a:avLst/>
            <a:gdLst/>
            <a:ahLst/>
            <a:cxnLst/>
            <a:rect l="l" t="t" r="r" b="b"/>
            <a:pathLst>
              <a:path w="16606618" h="14100529">
                <a:moveTo>
                  <a:pt x="0" y="0"/>
                </a:moveTo>
                <a:lnTo>
                  <a:pt x="16606618" y="0"/>
                </a:lnTo>
                <a:lnTo>
                  <a:pt x="16606618" y="14100529"/>
                </a:lnTo>
                <a:lnTo>
                  <a:pt x="0" y="1410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9805533">
            <a:off x="15500268" y="-1817723"/>
            <a:ext cx="4909211" cy="6413459"/>
          </a:xfrm>
          <a:custGeom>
            <a:avLst/>
            <a:gdLst/>
            <a:ahLst/>
            <a:cxnLst/>
            <a:rect l="l" t="t" r="r" b="b"/>
            <a:pathLst>
              <a:path w="4909211" h="6413459">
                <a:moveTo>
                  <a:pt x="0" y="0"/>
                </a:moveTo>
                <a:lnTo>
                  <a:pt x="4909211" y="0"/>
                </a:lnTo>
                <a:lnTo>
                  <a:pt x="4909211" y="6413459"/>
                </a:lnTo>
                <a:lnTo>
                  <a:pt x="0" y="64134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>
            <a:off x="10579370" y="3647589"/>
            <a:ext cx="7938994" cy="6579676"/>
          </a:xfrm>
          <a:custGeom>
            <a:avLst/>
            <a:gdLst/>
            <a:ahLst/>
            <a:cxnLst/>
            <a:rect l="l" t="t" r="r" b="b"/>
            <a:pathLst>
              <a:path w="7938994" h="6579676">
                <a:moveTo>
                  <a:pt x="0" y="0"/>
                </a:moveTo>
                <a:lnTo>
                  <a:pt x="7938994" y="0"/>
                </a:lnTo>
                <a:lnTo>
                  <a:pt x="7938994" y="6579677"/>
                </a:lnTo>
                <a:lnTo>
                  <a:pt x="0" y="65796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pSp>
        <p:nvGrpSpPr>
          <p:cNvPr id="6" name="Group 6"/>
          <p:cNvGrpSpPr/>
          <p:nvPr/>
        </p:nvGrpSpPr>
        <p:grpSpPr>
          <a:xfrm>
            <a:off x="1028700" y="3647589"/>
            <a:ext cx="8925611" cy="5276014"/>
            <a:chOff x="0" y="0"/>
            <a:chExt cx="11900814" cy="7034685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0"/>
              <a:ext cx="7901904" cy="783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1"/>
                </a:lnSpc>
                <a:spcBef>
                  <a:spcPct val="0"/>
                </a:spcBef>
              </a:pPr>
              <a:r>
                <a:rPr lang="en-US" sz="3447">
                  <a:solidFill>
                    <a:srgbClr val="6B6B6B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Quando transfundir?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06808"/>
              <a:ext cx="11900814" cy="6127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Anemia sintomática</a:t>
              </a:r>
            </a:p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Período perioperatório </a:t>
              </a:r>
            </a:p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Hemorragias agudas, quando o doente apresenta determinados sinais e sintomas clínicos, tais como: </a:t>
              </a:r>
            </a:p>
            <a:p>
              <a:pPr algn="l">
                <a:lnSpc>
                  <a:spcPts val="4121"/>
                </a:lnSpc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              FC &gt; 100-120bpm</a:t>
              </a:r>
            </a:p>
            <a:p>
              <a:pPr algn="l">
                <a:lnSpc>
                  <a:spcPts val="4121"/>
                </a:lnSpc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              Hipotensão arterial</a:t>
              </a:r>
            </a:p>
            <a:p>
              <a:pPr algn="l">
                <a:lnSpc>
                  <a:spcPts val="4121"/>
                </a:lnSpc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              Diminuição do débito urinário</a:t>
              </a:r>
            </a:p>
            <a:p>
              <a:pPr algn="l">
                <a:lnSpc>
                  <a:spcPts val="4121"/>
                </a:lnSpc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              FR aumentada </a:t>
              </a:r>
            </a:p>
            <a:p>
              <a:pPr marL="0" lvl="0" indent="0" algn="l">
                <a:lnSpc>
                  <a:spcPts val="4121"/>
                </a:lnSpc>
                <a:spcBef>
                  <a:spcPct val="0"/>
                </a:spcBef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              Alteração do nível de consciência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57059" y="1114064"/>
            <a:ext cx="6558347" cy="221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3"/>
              </a:lnSpc>
              <a:spcBef>
                <a:spcPct val="0"/>
              </a:spcBef>
            </a:pPr>
            <a:r>
              <a:rPr lang="en-US" sz="7074" b="1">
                <a:solidFill>
                  <a:srgbClr val="C78E5F"/>
                </a:solidFill>
                <a:latin typeface="Simonetta Bold"/>
                <a:ea typeface="Simonetta Bold"/>
                <a:cs typeface="Simonetta Bold"/>
                <a:sym typeface="Simonetta Bold"/>
              </a:rPr>
              <a:t>Concentrado de Eritrócitos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152203"/>
            <a:ext cx="7497632" cy="58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71"/>
              </a:lnSpc>
              <a:spcBef>
                <a:spcPct val="0"/>
              </a:spcBef>
            </a:pPr>
            <a:r>
              <a:rPr lang="en-US" sz="3247">
                <a:solidFill>
                  <a:srgbClr val="6B6B6B"/>
                </a:solidFill>
                <a:latin typeface="Bree Serif"/>
                <a:ea typeface="Bree Serif"/>
                <a:cs typeface="Bree Serif"/>
                <a:sym typeface="Bree Serif"/>
              </a:rPr>
              <a:t>Subida de Hb expectável:  1,2 - 1,5 g/dL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3783553">
            <a:off x="13047951" y="-5606074"/>
            <a:ext cx="10586809" cy="8989163"/>
          </a:xfrm>
          <a:custGeom>
            <a:avLst/>
            <a:gdLst/>
            <a:ahLst/>
            <a:cxnLst/>
            <a:rect l="l" t="t" r="r" b="b"/>
            <a:pathLst>
              <a:path w="10586809" h="8989163">
                <a:moveTo>
                  <a:pt x="0" y="0"/>
                </a:moveTo>
                <a:lnTo>
                  <a:pt x="10586809" y="0"/>
                </a:lnTo>
                <a:lnTo>
                  <a:pt x="10586809" y="8989162"/>
                </a:lnTo>
                <a:lnTo>
                  <a:pt x="0" y="8989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7846924">
            <a:off x="14155440" y="-3569707"/>
            <a:ext cx="5754282" cy="7517470"/>
          </a:xfrm>
          <a:custGeom>
            <a:avLst/>
            <a:gdLst/>
            <a:ahLst/>
            <a:cxnLst/>
            <a:rect l="l" t="t" r="r" b="b"/>
            <a:pathLst>
              <a:path w="5754282" h="7517470">
                <a:moveTo>
                  <a:pt x="0" y="0"/>
                </a:moveTo>
                <a:lnTo>
                  <a:pt x="5754282" y="0"/>
                </a:lnTo>
                <a:lnTo>
                  <a:pt x="5754282" y="7517471"/>
                </a:lnTo>
                <a:lnTo>
                  <a:pt x="0" y="7517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565842" y="3655065"/>
          <a:ext cx="9714920" cy="5261537"/>
        </p:xfrm>
        <a:graphic>
          <a:graphicData uri="http://schemas.openxmlformats.org/drawingml/2006/table">
            <a:tbl>
              <a:tblPr/>
              <a:tblGrid>
                <a:gridCol w="485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153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5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8980" marR="208980" marT="208980" marB="20898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5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8980" marR="208980" marT="208980" marB="20898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064294" y="781050"/>
          <a:ext cx="14159413" cy="8724899"/>
        </p:xfrm>
        <a:graphic>
          <a:graphicData uri="http://schemas.openxmlformats.org/drawingml/2006/table">
            <a:tbl>
              <a:tblPr/>
              <a:tblGrid>
                <a:gridCol w="854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448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SITUAÇÃO CLÍNICA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CONSIDERAR TRANSFUSÃO SE 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HB INFERIOR A: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35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Sem antecedentes de doença cardiovascular/cerebrovascular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endParaRPr lang="en-US" sz="2499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7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311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Com história de doença cardiovascular/cerebrovascular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endParaRPr lang="en-US" sz="2499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8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759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Doente sintomático (dispneia, angina, palpitações, taquicardia, hipotensão ortostática e síncope que se possam atribuir à anemia)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endParaRPr lang="en-US" sz="2499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9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535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Hemorragia ativa (que condicione os sintomas descritos acima ou hemorragia persistente)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endParaRPr lang="en-US" sz="2499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10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2311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Sob quimio ou radioterapia</a:t>
                      </a:r>
                    </a:p>
                    <a:p>
                      <a:pPr algn="ctr">
                        <a:lnSpc>
                          <a:spcPts val="2380"/>
                        </a:lnSpc>
                      </a:pPr>
                      <a:endParaRPr lang="en-US" sz="2499" b="1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9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3783553">
            <a:off x="13047951" y="-5606074"/>
            <a:ext cx="10586809" cy="8989163"/>
          </a:xfrm>
          <a:custGeom>
            <a:avLst/>
            <a:gdLst/>
            <a:ahLst/>
            <a:cxnLst/>
            <a:rect l="l" t="t" r="r" b="b"/>
            <a:pathLst>
              <a:path w="10586809" h="8989163">
                <a:moveTo>
                  <a:pt x="0" y="0"/>
                </a:moveTo>
                <a:lnTo>
                  <a:pt x="10586809" y="0"/>
                </a:lnTo>
                <a:lnTo>
                  <a:pt x="10586809" y="8989162"/>
                </a:lnTo>
                <a:lnTo>
                  <a:pt x="0" y="8989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7846924">
            <a:off x="14155440" y="-3569707"/>
            <a:ext cx="5754282" cy="7517470"/>
          </a:xfrm>
          <a:custGeom>
            <a:avLst/>
            <a:gdLst/>
            <a:ahLst/>
            <a:cxnLst/>
            <a:rect l="l" t="t" r="r" b="b"/>
            <a:pathLst>
              <a:path w="5754282" h="7517470">
                <a:moveTo>
                  <a:pt x="0" y="0"/>
                </a:moveTo>
                <a:lnTo>
                  <a:pt x="5754282" y="0"/>
                </a:lnTo>
                <a:lnTo>
                  <a:pt x="5754282" y="7517471"/>
                </a:lnTo>
                <a:lnTo>
                  <a:pt x="0" y="75174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565842" y="3655065"/>
          <a:ext cx="9714920" cy="5261537"/>
        </p:xfrm>
        <a:graphic>
          <a:graphicData uri="http://schemas.openxmlformats.org/drawingml/2006/table">
            <a:tbl>
              <a:tblPr/>
              <a:tblGrid>
                <a:gridCol w="485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153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5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8980" marR="208980" marT="208980" marB="20898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5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208980" marR="208980" marT="208980" marB="20898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580757" y="3199239"/>
          <a:ext cx="11126486" cy="2231278"/>
        </p:xfrm>
        <a:graphic>
          <a:graphicData uri="http://schemas.openxmlformats.org/drawingml/2006/table">
            <a:tbl>
              <a:tblPr/>
              <a:tblGrid>
                <a:gridCol w="572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63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CONSIDERAR TRANSFUSÃO SE 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HB INFERIOR 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VALOR DE HB IDEIAL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63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7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7 - 9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3580757" y="6101003"/>
          <a:ext cx="11126486" cy="3663623"/>
        </p:xfrm>
        <a:graphic>
          <a:graphicData uri="http://schemas.openxmlformats.org/drawingml/2006/table">
            <a:tbl>
              <a:tblPr/>
              <a:tblGrid>
                <a:gridCol w="569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1497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Simonetta Bold"/>
                          <a:ea typeface="Simonetta Bold"/>
                          <a:cs typeface="Simonetta Bold"/>
                          <a:sym typeface="Simonetta Bold"/>
                        </a:rPr>
                        <a:t>EXCESSÕES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VALOR DE HB IDEAL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158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DOENÇA CORONÁRIA AGUDA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&gt; 8 g/dL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968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DOENTE NEUROCRÍTICO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90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737373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&gt; 8 g/dL ou &gt; 9 g/dL (avaliar caso a caso)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857059" y="1114064"/>
            <a:ext cx="6558347" cy="109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3"/>
              </a:lnSpc>
              <a:spcBef>
                <a:spcPct val="0"/>
              </a:spcBef>
            </a:pPr>
            <a:r>
              <a:rPr lang="en-US" sz="7074">
                <a:solidFill>
                  <a:srgbClr val="C78E5F"/>
                </a:solidFill>
                <a:latin typeface="Simonetta"/>
                <a:ea typeface="Simonetta"/>
                <a:cs typeface="Simonetta"/>
                <a:sym typeface="Simonetta"/>
              </a:rPr>
              <a:t>Doente Crítico</a:t>
            </a:r>
          </a:p>
        </p:txBody>
      </p:sp>
      <p:sp>
        <p:nvSpPr>
          <p:cNvPr id="9" name="AutoShape 9"/>
          <p:cNvSpPr/>
          <p:nvPr/>
        </p:nvSpPr>
        <p:spPr>
          <a:xfrm>
            <a:off x="-2521162" y="2699240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4733904">
            <a:off x="7398702" y="-1603441"/>
            <a:ext cx="16606618" cy="14100529"/>
          </a:xfrm>
          <a:custGeom>
            <a:avLst/>
            <a:gdLst/>
            <a:ahLst/>
            <a:cxnLst/>
            <a:rect l="l" t="t" r="r" b="b"/>
            <a:pathLst>
              <a:path w="16606618" h="14100529">
                <a:moveTo>
                  <a:pt x="0" y="0"/>
                </a:moveTo>
                <a:lnTo>
                  <a:pt x="16606618" y="0"/>
                </a:lnTo>
                <a:lnTo>
                  <a:pt x="16606618" y="14100529"/>
                </a:lnTo>
                <a:lnTo>
                  <a:pt x="0" y="1410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9805533">
            <a:off x="15500268" y="-1817723"/>
            <a:ext cx="4909211" cy="6413459"/>
          </a:xfrm>
          <a:custGeom>
            <a:avLst/>
            <a:gdLst/>
            <a:ahLst/>
            <a:cxnLst/>
            <a:rect l="l" t="t" r="r" b="b"/>
            <a:pathLst>
              <a:path w="4909211" h="6413459">
                <a:moveTo>
                  <a:pt x="0" y="0"/>
                </a:moveTo>
                <a:lnTo>
                  <a:pt x="4909211" y="0"/>
                </a:lnTo>
                <a:lnTo>
                  <a:pt x="4909211" y="6413459"/>
                </a:lnTo>
                <a:lnTo>
                  <a:pt x="0" y="64134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>
            <a:off x="10799434" y="4698114"/>
            <a:ext cx="4343769" cy="5799155"/>
          </a:xfrm>
          <a:custGeom>
            <a:avLst/>
            <a:gdLst/>
            <a:ahLst/>
            <a:cxnLst/>
            <a:rect l="l" t="t" r="r" b="b"/>
            <a:pathLst>
              <a:path w="4343769" h="5799155">
                <a:moveTo>
                  <a:pt x="0" y="0"/>
                </a:moveTo>
                <a:lnTo>
                  <a:pt x="4343768" y="0"/>
                </a:lnTo>
                <a:lnTo>
                  <a:pt x="4343768" y="5799154"/>
                </a:lnTo>
                <a:lnTo>
                  <a:pt x="0" y="57991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1857059" y="3755802"/>
            <a:ext cx="9277771" cy="229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86"/>
              </a:lnSpc>
              <a:spcBef>
                <a:spcPct val="0"/>
              </a:spcBef>
            </a:pPr>
            <a:r>
              <a:rPr lang="en-US" sz="3057">
                <a:solidFill>
                  <a:srgbClr val="6B6B6B"/>
                </a:solidFill>
                <a:latin typeface="Bree Serif"/>
                <a:ea typeface="Bree Serif"/>
                <a:cs typeface="Bree Serif"/>
                <a:sym typeface="Bree Serif"/>
              </a:rPr>
              <a:t>“prevenir e/ou tratar hemorragias em doentes adultos com defeitos quantitativos e/ou qualitativos das plaquetas” (Serviço de Sangue e Medicina Transfusional, 2021, p. 9).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7059" y="6681900"/>
            <a:ext cx="8942375" cy="535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1"/>
              </a:lnSpc>
              <a:spcBef>
                <a:spcPct val="0"/>
              </a:spcBef>
            </a:pPr>
            <a:r>
              <a:rPr lang="en-US" sz="2947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Nº normal plaquetário: </a:t>
            </a:r>
            <a:r>
              <a:rPr lang="en-US" sz="2947" b="1">
                <a:solidFill>
                  <a:srgbClr val="6B6B6B"/>
                </a:solidFill>
                <a:latin typeface="Roboto Bold"/>
                <a:ea typeface="Roboto Bold"/>
                <a:cs typeface="Roboto Bold"/>
                <a:sym typeface="Roboto Bold"/>
              </a:rPr>
              <a:t>150 - 300  x 109/L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7059" y="1114064"/>
            <a:ext cx="6558347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49"/>
              </a:lnSpc>
              <a:spcBef>
                <a:spcPct val="0"/>
              </a:spcBef>
            </a:pPr>
            <a:r>
              <a:rPr lang="en-US" sz="6999" b="1">
                <a:solidFill>
                  <a:srgbClr val="C78E5F"/>
                </a:solidFill>
                <a:latin typeface="Simonetta Bold"/>
                <a:ea typeface="Simonetta Bold"/>
                <a:cs typeface="Simonetta Bold"/>
                <a:sym typeface="Simonetta Bold"/>
              </a:rPr>
              <a:t>Concentrado de Plaquetas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57059" y="7941201"/>
            <a:ext cx="15278794" cy="1675564"/>
            <a:chOff x="0" y="0"/>
            <a:chExt cx="20371726" cy="223408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0"/>
              <a:ext cx="13526420" cy="783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71"/>
                </a:lnSpc>
                <a:spcBef>
                  <a:spcPct val="0"/>
                </a:spcBef>
              </a:pPr>
              <a:r>
                <a:rPr lang="en-US" sz="3447">
                  <a:solidFill>
                    <a:srgbClr val="6B6B6B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Quando transfundir?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06808"/>
              <a:ext cx="20371726" cy="132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3181" lvl="1" indent="-296591" algn="l">
                <a:lnSpc>
                  <a:spcPts val="4121"/>
                </a:lnSpc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 Transfusão terapêutica</a:t>
              </a:r>
            </a:p>
            <a:p>
              <a:pPr marL="593181" lvl="1" indent="-296591" algn="l">
                <a:lnSpc>
                  <a:spcPts val="412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747">
                  <a:solidFill>
                    <a:srgbClr val="6B6B6B"/>
                  </a:solidFill>
                  <a:latin typeface="Roboto"/>
                  <a:ea typeface="Roboto"/>
                  <a:cs typeface="Roboto"/>
                  <a:sym typeface="Roboto"/>
                </a:rPr>
                <a:t>Transfusão profilática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563" y="3261831"/>
          <a:ext cx="5717184" cy="5715539"/>
        </p:xfrm>
        <a:graphic>
          <a:graphicData uri="http://schemas.openxmlformats.org/drawingml/2006/table">
            <a:tbl>
              <a:tblPr/>
              <a:tblGrid>
                <a:gridCol w="571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077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667">
                          <a:solidFill>
                            <a:srgbClr val="AD5E5E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POOL DE CONCENTRADOS PLAQUETÁRIOS</a:t>
                      </a:r>
                      <a:endParaRPr lang="en-US" sz="1100"/>
                    </a:p>
                  </a:txBody>
                  <a:tcPr marL="279448" marR="279448" marT="279448" marB="279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764">
                <a:tc>
                  <a:txBody>
                    <a:bodyPr/>
                    <a:lstStyle/>
                    <a:p>
                      <a:pPr algn="ctr">
                        <a:lnSpc>
                          <a:spcPts val="3520"/>
                        </a:lnSpc>
                        <a:defRPr/>
                      </a:pPr>
                      <a:r>
                        <a:rPr lang="en-US" sz="2933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Junção de 4-6 CPs Standard. </a:t>
                      </a:r>
                      <a:endParaRPr lang="en-US" sz="1100"/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520"/>
                        </a:lnSpc>
                        <a:spcBef>
                          <a:spcPct val="0"/>
                        </a:spcBef>
                      </a:pPr>
                      <a:r>
                        <a:rPr lang="en-US" sz="2933" b="1">
                          <a:solidFill>
                            <a:srgbClr val="9F7866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Quantidade</a:t>
                      </a:r>
                      <a:r>
                        <a:rPr lang="en-US" sz="2933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no mínimo de 2,5x1011  plaquetas, suspensas num volume total de 250-300ml de plasma.</a:t>
                      </a:r>
                    </a:p>
                  </a:txBody>
                  <a:tcPr marL="279448" marR="279448" marT="279448" marB="279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2117747" y="3261831"/>
          <a:ext cx="5652653" cy="6286500"/>
        </p:xfrm>
        <a:graphic>
          <a:graphicData uri="http://schemas.openxmlformats.org/drawingml/2006/table">
            <a:tbl>
              <a:tblPr/>
              <a:tblGrid>
                <a:gridCol w="565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077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667">
                          <a:solidFill>
                            <a:srgbClr val="AD5E5E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CONCENTRADO UNITÁRIO DE PLAQUETAS</a:t>
                      </a:r>
                      <a:endParaRPr lang="en-US" sz="1100"/>
                    </a:p>
                  </a:txBody>
                  <a:tcPr marL="279448" marR="279448" marT="279448" marB="279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725">
                <a:tc>
                  <a:txBody>
                    <a:bodyPr/>
                    <a:lstStyle/>
                    <a:p>
                      <a:pPr algn="ctr">
                        <a:lnSpc>
                          <a:spcPts val="3520"/>
                        </a:lnSpc>
                        <a:defRPr/>
                      </a:pPr>
                      <a:r>
                        <a:rPr lang="en-US" sz="2933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Obtido a partir de um único dador por aférese de plaquetas. </a:t>
                      </a:r>
                      <a:endParaRPr lang="en-US" sz="1100"/>
                    </a:p>
                    <a:p>
                      <a:pPr algn="ctr">
                        <a:lnSpc>
                          <a:spcPts val="1199"/>
                        </a:lnSpc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520"/>
                        </a:lnSpc>
                        <a:spcBef>
                          <a:spcPct val="0"/>
                        </a:spcBef>
                      </a:pPr>
                      <a:r>
                        <a:rPr lang="en-US" sz="2933" b="1">
                          <a:solidFill>
                            <a:srgbClr val="9F7866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Quantidade</a:t>
                      </a:r>
                      <a:r>
                        <a:rPr lang="en-US" sz="2933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mais de 2,5x1011  plaquetas, suspensas num volume total de 250-300ml de plasma.</a:t>
                      </a:r>
                    </a:p>
                  </a:txBody>
                  <a:tcPr marL="279448" marR="279448" marT="279448" marB="279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80625" y="3261831"/>
          <a:ext cx="5486874" cy="6286500"/>
        </p:xfrm>
        <a:graphic>
          <a:graphicData uri="http://schemas.openxmlformats.org/drawingml/2006/table">
            <a:tbl>
              <a:tblPr/>
              <a:tblGrid>
                <a:gridCol w="54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077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667">
                          <a:solidFill>
                            <a:srgbClr val="AD5E5E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CONCENTRADO PLAQUETÁRIO STANDARD</a:t>
                      </a:r>
                      <a:endParaRPr lang="en-US" sz="1100"/>
                    </a:p>
                  </a:txBody>
                  <a:tcPr marL="279448" marR="279448" marT="279448" marB="279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7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33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Obtido a partir do plasma rico em plaquetas ou da camada leucoplaquetária de uma única dádiva de sangue total.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199"/>
                        </a:lnSpc>
                        <a:spcBef>
                          <a:spcPct val="0"/>
                        </a:spcBef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520"/>
                        </a:lnSpc>
                        <a:spcBef>
                          <a:spcPct val="0"/>
                        </a:spcBef>
                      </a:pPr>
                      <a:r>
                        <a:rPr lang="en-US" sz="2933" b="1" u="none">
                          <a:solidFill>
                            <a:srgbClr val="9F7866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Quantidade</a:t>
                      </a:r>
                      <a:r>
                        <a:rPr lang="en-US" sz="2933" u="none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0,45-0,80 x1011 plaquetas suspensas em 50-70ml de plasma.</a:t>
                      </a:r>
                    </a:p>
                  </a:txBody>
                  <a:tcPr marL="279448" marR="279448" marT="279448" marB="279448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 rot="-3724800">
            <a:off x="14027810" y="-6006393"/>
            <a:ext cx="10575773" cy="8979793"/>
          </a:xfrm>
          <a:custGeom>
            <a:avLst/>
            <a:gdLst/>
            <a:ahLst/>
            <a:cxnLst/>
            <a:rect l="l" t="t" r="r" b="b"/>
            <a:pathLst>
              <a:path w="10575773" h="8979793">
                <a:moveTo>
                  <a:pt x="0" y="0"/>
                </a:moveTo>
                <a:lnTo>
                  <a:pt x="10575773" y="0"/>
                </a:lnTo>
                <a:lnTo>
                  <a:pt x="10575773" y="8979793"/>
                </a:lnTo>
                <a:lnTo>
                  <a:pt x="0" y="8979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7" name="Freeform 7"/>
          <p:cNvSpPr/>
          <p:nvPr/>
        </p:nvSpPr>
        <p:spPr>
          <a:xfrm rot="7905678">
            <a:off x="15064332" y="-3848860"/>
            <a:ext cx="5748284" cy="7509634"/>
          </a:xfrm>
          <a:custGeom>
            <a:avLst/>
            <a:gdLst/>
            <a:ahLst/>
            <a:cxnLst/>
            <a:rect l="l" t="t" r="r" b="b"/>
            <a:pathLst>
              <a:path w="5748284" h="7509634">
                <a:moveTo>
                  <a:pt x="0" y="0"/>
                </a:moveTo>
                <a:lnTo>
                  <a:pt x="5748284" y="0"/>
                </a:lnTo>
                <a:lnTo>
                  <a:pt x="5748284" y="7509635"/>
                </a:lnTo>
                <a:lnTo>
                  <a:pt x="0" y="7509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8" name="TextBox 8"/>
          <p:cNvSpPr txBox="1"/>
          <p:nvPr/>
        </p:nvSpPr>
        <p:spPr>
          <a:xfrm>
            <a:off x="4327287" y="2498599"/>
            <a:ext cx="6297117" cy="64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7"/>
              </a:lnSpc>
              <a:spcBef>
                <a:spcPct val="0"/>
              </a:spcBef>
            </a:pPr>
            <a:r>
              <a:rPr lang="en-US" sz="4664" b="1" i="1">
                <a:solidFill>
                  <a:srgbClr val="C78E5F"/>
                </a:solidFill>
                <a:latin typeface="Simonetta Bold Italics"/>
                <a:ea typeface="Simonetta Bold Italics"/>
                <a:cs typeface="Simonetta Bold Italics"/>
                <a:sym typeface="Simonetta Bold Italics"/>
              </a:rPr>
              <a:t>Tipos</a:t>
            </a:r>
          </a:p>
        </p:txBody>
      </p:sp>
      <p:sp>
        <p:nvSpPr>
          <p:cNvPr id="9" name="AutoShape 9"/>
          <p:cNvSpPr/>
          <p:nvPr/>
        </p:nvSpPr>
        <p:spPr>
          <a:xfrm>
            <a:off x="-2521162" y="2699240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10" name="TextBox 10"/>
          <p:cNvSpPr txBox="1"/>
          <p:nvPr/>
        </p:nvSpPr>
        <p:spPr>
          <a:xfrm>
            <a:off x="1565842" y="1443062"/>
            <a:ext cx="10741325" cy="96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86"/>
              </a:lnSpc>
              <a:spcBef>
                <a:spcPct val="0"/>
              </a:spcBef>
            </a:pPr>
            <a:r>
              <a:rPr lang="en-US" sz="7035">
                <a:solidFill>
                  <a:srgbClr val="C78E5F"/>
                </a:solidFill>
                <a:latin typeface="Simonetta"/>
                <a:ea typeface="Simonetta"/>
                <a:cs typeface="Simonetta"/>
                <a:sym typeface="Simonetta"/>
              </a:rPr>
              <a:t>Concentrado de plaquetas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-3724800">
            <a:off x="14027810" y="-6006393"/>
            <a:ext cx="10575773" cy="8979793"/>
          </a:xfrm>
          <a:custGeom>
            <a:avLst/>
            <a:gdLst/>
            <a:ahLst/>
            <a:cxnLst/>
            <a:rect l="l" t="t" r="r" b="b"/>
            <a:pathLst>
              <a:path w="10575773" h="8979793">
                <a:moveTo>
                  <a:pt x="0" y="0"/>
                </a:moveTo>
                <a:lnTo>
                  <a:pt x="10575773" y="0"/>
                </a:lnTo>
                <a:lnTo>
                  <a:pt x="10575773" y="8979793"/>
                </a:lnTo>
                <a:lnTo>
                  <a:pt x="0" y="8979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7905678">
            <a:off x="15064332" y="-3848860"/>
            <a:ext cx="5748284" cy="7509634"/>
          </a:xfrm>
          <a:custGeom>
            <a:avLst/>
            <a:gdLst/>
            <a:ahLst/>
            <a:cxnLst/>
            <a:rect l="l" t="t" r="r" b="b"/>
            <a:pathLst>
              <a:path w="5748284" h="7509634">
                <a:moveTo>
                  <a:pt x="0" y="0"/>
                </a:moveTo>
                <a:lnTo>
                  <a:pt x="5748284" y="0"/>
                </a:lnTo>
                <a:lnTo>
                  <a:pt x="5748284" y="7509635"/>
                </a:lnTo>
                <a:lnTo>
                  <a:pt x="0" y="7509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4327287" y="2498599"/>
            <a:ext cx="6297117" cy="64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7"/>
              </a:lnSpc>
              <a:spcBef>
                <a:spcPct val="0"/>
              </a:spcBef>
            </a:pPr>
            <a:r>
              <a:rPr lang="en-US" sz="4664" i="1">
                <a:solidFill>
                  <a:srgbClr val="9F7866"/>
                </a:solidFill>
                <a:latin typeface="Simonetta Italics"/>
                <a:ea typeface="Simonetta Italics"/>
                <a:cs typeface="Simonetta Italics"/>
                <a:sym typeface="Simonetta Italics"/>
              </a:rPr>
              <a:t>Contraindicações</a:t>
            </a:r>
          </a:p>
        </p:txBody>
      </p:sp>
      <p:sp>
        <p:nvSpPr>
          <p:cNvPr id="6" name="AutoShape 6"/>
          <p:cNvSpPr/>
          <p:nvPr/>
        </p:nvSpPr>
        <p:spPr>
          <a:xfrm>
            <a:off x="-2521162" y="2699240"/>
            <a:ext cx="6492240" cy="0"/>
          </a:xfrm>
          <a:prstGeom prst="line">
            <a:avLst/>
          </a:prstGeom>
          <a:ln w="38100" cap="flat">
            <a:solidFill>
              <a:srgbClr val="9F7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sp>
        <p:nvSpPr>
          <p:cNvPr id="7" name="TextBox 7"/>
          <p:cNvSpPr txBox="1"/>
          <p:nvPr/>
        </p:nvSpPr>
        <p:spPr>
          <a:xfrm>
            <a:off x="1565842" y="1443062"/>
            <a:ext cx="10741325" cy="96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86"/>
              </a:lnSpc>
              <a:spcBef>
                <a:spcPct val="0"/>
              </a:spcBef>
            </a:pPr>
            <a:r>
              <a:rPr lang="en-US" sz="7035">
                <a:solidFill>
                  <a:srgbClr val="9F7866"/>
                </a:solidFill>
                <a:latin typeface="Simonetta"/>
                <a:ea typeface="Simonetta"/>
                <a:cs typeface="Simonetta"/>
                <a:sym typeface="Simonetta"/>
              </a:rPr>
              <a:t>Concentrado de plaquetas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2385246" y="4296379"/>
          <a:ext cx="13517507" cy="4236835"/>
        </p:xfrm>
        <a:graphic>
          <a:graphicData uri="http://schemas.openxmlformats.org/drawingml/2006/table">
            <a:tbl>
              <a:tblPr/>
              <a:tblGrid>
                <a:gridCol w="13517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3205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Púrpura Trombótica Trombocitopénica (PTT), exceto se existir hemorragia com risco de vida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425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Trombocitopenia induzida pela heparina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205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9F786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Trombocitopenia Imune (PTI), exceto em casos de hemorragia com risco de vida</a:t>
                      </a:r>
                      <a:endParaRPr lang="en-US" sz="110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9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rot="4733904">
            <a:off x="7398702" y="-1603441"/>
            <a:ext cx="16606618" cy="14100529"/>
          </a:xfrm>
          <a:custGeom>
            <a:avLst/>
            <a:gdLst/>
            <a:ahLst/>
            <a:cxnLst/>
            <a:rect l="l" t="t" r="r" b="b"/>
            <a:pathLst>
              <a:path w="16606618" h="14100529">
                <a:moveTo>
                  <a:pt x="0" y="0"/>
                </a:moveTo>
                <a:lnTo>
                  <a:pt x="16606618" y="0"/>
                </a:lnTo>
                <a:lnTo>
                  <a:pt x="16606618" y="14100529"/>
                </a:lnTo>
                <a:lnTo>
                  <a:pt x="0" y="1410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rot="9805533">
            <a:off x="15500268" y="-1817723"/>
            <a:ext cx="4909211" cy="6413459"/>
          </a:xfrm>
          <a:custGeom>
            <a:avLst/>
            <a:gdLst/>
            <a:ahLst/>
            <a:cxnLst/>
            <a:rect l="l" t="t" r="r" b="b"/>
            <a:pathLst>
              <a:path w="4909211" h="6413459">
                <a:moveTo>
                  <a:pt x="0" y="0"/>
                </a:moveTo>
                <a:lnTo>
                  <a:pt x="4909211" y="0"/>
                </a:lnTo>
                <a:lnTo>
                  <a:pt x="4909211" y="6413459"/>
                </a:lnTo>
                <a:lnTo>
                  <a:pt x="0" y="64134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>
            <a:off x="10455630" y="2642013"/>
            <a:ext cx="4560997" cy="7644987"/>
          </a:xfrm>
          <a:custGeom>
            <a:avLst/>
            <a:gdLst/>
            <a:ahLst/>
            <a:cxnLst/>
            <a:rect l="l" t="t" r="r" b="b"/>
            <a:pathLst>
              <a:path w="4560997" h="7644987">
                <a:moveTo>
                  <a:pt x="0" y="0"/>
                </a:moveTo>
                <a:lnTo>
                  <a:pt x="4560998" y="0"/>
                </a:lnTo>
                <a:lnTo>
                  <a:pt x="4560998" y="7644987"/>
                </a:lnTo>
                <a:lnTo>
                  <a:pt x="0" y="7644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1565842" y="1360431"/>
            <a:ext cx="8889789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49"/>
              </a:lnSpc>
              <a:spcBef>
                <a:spcPct val="0"/>
              </a:spcBef>
            </a:pPr>
            <a:r>
              <a:rPr lang="en-US" sz="6999" b="1">
                <a:solidFill>
                  <a:srgbClr val="C78E5F"/>
                </a:solidFill>
                <a:latin typeface="Simonetta Bold"/>
                <a:ea typeface="Simonetta Bold"/>
                <a:cs typeface="Simonetta Bold"/>
                <a:sym typeface="Simonetta Bold"/>
              </a:rPr>
              <a:t>Plasma Fresco Congelado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565842" y="4817368"/>
          <a:ext cx="6238486" cy="3378722"/>
        </p:xfrm>
        <a:graphic>
          <a:graphicData uri="http://schemas.openxmlformats.org/drawingml/2006/table">
            <a:tbl>
              <a:tblPr/>
              <a:tblGrid>
                <a:gridCol w="3119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72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67465" marR="167465" marT="167465" marB="16746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5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67465" marR="167465" marT="167465" marB="16746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712846" y="4997266"/>
            <a:ext cx="9277771" cy="403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6"/>
              </a:lnSpc>
            </a:pPr>
            <a:r>
              <a:rPr lang="en-US" sz="3057">
                <a:solidFill>
                  <a:srgbClr val="6B6B6B"/>
                </a:solidFill>
                <a:latin typeface="Bree Serif"/>
                <a:ea typeface="Bree Serif"/>
                <a:cs typeface="Bree Serif"/>
                <a:sym typeface="Bree Serif"/>
              </a:rPr>
              <a:t>·   Dose: 10 a 20 ml/kg</a:t>
            </a:r>
          </a:p>
          <a:p>
            <a:pPr algn="l">
              <a:lnSpc>
                <a:spcPts val="4586"/>
              </a:lnSpc>
            </a:pPr>
            <a:r>
              <a:rPr lang="en-US" sz="3057">
                <a:solidFill>
                  <a:srgbClr val="6B6B6B"/>
                </a:solidFill>
                <a:latin typeface="Bree Serif"/>
                <a:ea typeface="Bree Serif"/>
                <a:cs typeface="Bree Serif"/>
                <a:sym typeface="Bree Serif"/>
              </a:rPr>
              <a:t>·   Conservação: entre -80 a -20 ºC</a:t>
            </a:r>
          </a:p>
          <a:p>
            <a:pPr algn="l">
              <a:lnSpc>
                <a:spcPts val="4586"/>
              </a:lnSpc>
            </a:pPr>
            <a:r>
              <a:rPr lang="en-US" sz="3057">
                <a:solidFill>
                  <a:srgbClr val="6B6B6B"/>
                </a:solidFill>
                <a:latin typeface="Bree Serif"/>
                <a:ea typeface="Bree Serif"/>
                <a:cs typeface="Bree Serif"/>
                <a:sym typeface="Bree Serif"/>
              </a:rPr>
              <a:t>·   Tempo de descongelação: 30 minutos</a:t>
            </a:r>
          </a:p>
          <a:p>
            <a:pPr algn="l">
              <a:lnSpc>
                <a:spcPts val="4586"/>
              </a:lnSpc>
            </a:pPr>
            <a:r>
              <a:rPr lang="en-US" sz="3057">
                <a:solidFill>
                  <a:srgbClr val="6B6B6B"/>
                </a:solidFill>
                <a:latin typeface="Bree Serif"/>
                <a:ea typeface="Bree Serif"/>
                <a:cs typeface="Bree Serif"/>
                <a:sym typeface="Bree Serif"/>
              </a:rPr>
              <a:t>·   Transfundir até: 6 horas</a:t>
            </a:r>
          </a:p>
          <a:p>
            <a:pPr marL="0" lvl="0" indent="0" algn="l">
              <a:lnSpc>
                <a:spcPts val="4586"/>
              </a:lnSpc>
              <a:spcBef>
                <a:spcPct val="0"/>
              </a:spcBef>
            </a:pPr>
            <a:r>
              <a:rPr lang="en-US" sz="3057">
                <a:solidFill>
                  <a:srgbClr val="6B6B6B"/>
                </a:solidFill>
                <a:latin typeface="Bree Serif"/>
                <a:ea typeface="Bree Serif"/>
                <a:cs typeface="Bree Serif"/>
                <a:sym typeface="Bree Serif"/>
              </a:rPr>
              <a:t>·   Deve ser medido o aTTP antes e depois da transfusão (INR)</a:t>
            </a:r>
          </a:p>
          <a:p>
            <a:pPr marL="0" lvl="0" indent="0" algn="l">
              <a:lnSpc>
                <a:spcPts val="4586"/>
              </a:lnSpc>
              <a:spcBef>
                <a:spcPct val="0"/>
              </a:spcBef>
            </a:pPr>
            <a:endParaRPr lang="en-US" sz="3057">
              <a:solidFill>
                <a:srgbClr val="6B6B6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1018</Words>
  <Application>Microsoft Macintosh PowerPoint</Application>
  <PresentationFormat>Personalizados</PresentationFormat>
  <Paragraphs>177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8" baseType="lpstr">
      <vt:lpstr>Bree Serif</vt:lpstr>
      <vt:lpstr>Roboto</vt:lpstr>
      <vt:lpstr>Simonetta Bold</vt:lpstr>
      <vt:lpstr>Simonetta</vt:lpstr>
      <vt:lpstr>Arial</vt:lpstr>
      <vt:lpstr>Simonetta Italics</vt:lpstr>
      <vt:lpstr>Roboto Bold</vt:lpstr>
      <vt:lpstr>Simonetta Bold Italics</vt:lpstr>
      <vt:lpstr>TAN Pearl</vt:lpstr>
      <vt:lpstr>Questrial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proposta comercial básica e simples terracota</dc:title>
  <cp:lastModifiedBy>Beatriz Raquel Cunha Matos</cp:lastModifiedBy>
  <cp:revision>2</cp:revision>
  <dcterms:created xsi:type="dcterms:W3CDTF">2006-08-16T00:00:00Z</dcterms:created>
  <dcterms:modified xsi:type="dcterms:W3CDTF">2025-06-02T15:23:55Z</dcterms:modified>
  <dc:identifier>DAGjhKBur9Q</dc:identifier>
</cp:coreProperties>
</file>